
<file path=[Content_Types].xml><?xml version="1.0" encoding="utf-8"?>
<Types xmlns="http://schemas.openxmlformats.org/package/2006/content-types">
  <Default Extension="bin" ContentType="application/vnd.openxmlformats-officedocument.oleObject"/>
  <Default Extension="com&amp;app=2002&amp;size=f9999,10000&amp;q=a80&amp;n=0&amp;g=0n&amp;fmt=jpeg" ContentType="image/jpeg"/>
  <Default Extension="gif" ContentType="image/gif"/>
  <Default Extension="jpeg" ContentType="image/jpeg"/>
  <Default Extension="JPG" ContentType="image/jpeg"/>
  <Default Extension="net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  <p:sldMasterId id="2147483804" r:id="rId5"/>
  </p:sldMasterIdLst>
  <p:notesMasterIdLst>
    <p:notesMasterId r:id="rId99"/>
  </p:notesMasterIdLst>
  <p:handoutMasterIdLst>
    <p:handoutMasterId r:id="rId100"/>
  </p:handoutMasterIdLst>
  <p:sldIdLst>
    <p:sldId id="666" r:id="rId6"/>
    <p:sldId id="659" r:id="rId7"/>
    <p:sldId id="663" r:id="rId8"/>
    <p:sldId id="667" r:id="rId9"/>
    <p:sldId id="660" r:id="rId10"/>
    <p:sldId id="664" r:id="rId11"/>
    <p:sldId id="662" r:id="rId12"/>
    <p:sldId id="665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78" r:id="rId24"/>
    <p:sldId id="679" r:id="rId25"/>
    <p:sldId id="680" r:id="rId26"/>
    <p:sldId id="682" r:id="rId27"/>
    <p:sldId id="681" r:id="rId28"/>
    <p:sldId id="684" r:id="rId29"/>
    <p:sldId id="685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3" r:id="rId48"/>
    <p:sldId id="704" r:id="rId49"/>
    <p:sldId id="705" r:id="rId50"/>
    <p:sldId id="706" r:id="rId51"/>
    <p:sldId id="707" r:id="rId52"/>
    <p:sldId id="708" r:id="rId53"/>
    <p:sldId id="709" r:id="rId54"/>
    <p:sldId id="710" r:id="rId55"/>
    <p:sldId id="711" r:id="rId56"/>
    <p:sldId id="712" r:id="rId57"/>
    <p:sldId id="713" r:id="rId58"/>
    <p:sldId id="714" r:id="rId59"/>
    <p:sldId id="715" r:id="rId60"/>
    <p:sldId id="716" r:id="rId61"/>
    <p:sldId id="717" r:id="rId62"/>
    <p:sldId id="718" r:id="rId63"/>
    <p:sldId id="719" r:id="rId64"/>
    <p:sldId id="720" r:id="rId65"/>
    <p:sldId id="721" r:id="rId66"/>
    <p:sldId id="722" r:id="rId67"/>
    <p:sldId id="723" r:id="rId68"/>
    <p:sldId id="724" r:id="rId69"/>
    <p:sldId id="725" r:id="rId70"/>
    <p:sldId id="726" r:id="rId71"/>
    <p:sldId id="727" r:id="rId72"/>
    <p:sldId id="728" r:id="rId73"/>
    <p:sldId id="729" r:id="rId74"/>
    <p:sldId id="730" r:id="rId75"/>
    <p:sldId id="731" r:id="rId76"/>
    <p:sldId id="732" r:id="rId77"/>
    <p:sldId id="733" r:id="rId78"/>
    <p:sldId id="734" r:id="rId79"/>
    <p:sldId id="735" r:id="rId80"/>
    <p:sldId id="736" r:id="rId81"/>
    <p:sldId id="737" r:id="rId82"/>
    <p:sldId id="738" r:id="rId83"/>
    <p:sldId id="739" r:id="rId84"/>
    <p:sldId id="740" r:id="rId85"/>
    <p:sldId id="741" r:id="rId86"/>
    <p:sldId id="742" r:id="rId87"/>
    <p:sldId id="743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7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2B11EF"/>
    <a:srgbClr val="FB81E1"/>
    <a:srgbClr val="119F14"/>
    <a:srgbClr val="EFF343"/>
    <a:srgbClr val="FFFF00"/>
    <a:srgbClr val="FEC200"/>
    <a:srgbClr val="9900CC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85730" autoAdjust="0"/>
  </p:normalViewPr>
  <p:slideViewPr>
    <p:cSldViewPr snapToGrid="0">
      <p:cViewPr varScale="1">
        <p:scale>
          <a:sx n="79" d="100"/>
          <a:sy n="79" d="100"/>
        </p:scale>
        <p:origin x="232" y="1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33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70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ea typeface="黑体" pitchFamily="49" charset="-122"/>
              </a:rPr>
              <a:t>如果一个节点还可以扩展，就扩展，然后模拟。否则从其子节点中按照信心值选择一个节点，循环。（</a:t>
            </a:r>
            <a:r>
              <a:rPr lang="en-US" altLang="zh-CN">
                <a:ea typeface="黑体" pitchFamily="49" charset="-122"/>
              </a:rPr>
              <a:t>TREEPOLICY</a:t>
            </a:r>
            <a:r>
              <a:rPr lang="zh-CN" altLang="en-US">
                <a:ea typeface="黑体" pitchFamily="49" charset="-122"/>
              </a:rPr>
              <a:t>的功能）</a:t>
            </a: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9C5A57-A73E-44FF-BCD6-2FD47ED2612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31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每个节点，均从其本身立场考虑，记录胜利次数。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75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12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06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0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98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24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147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256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12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7781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4557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6391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5623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2434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29608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599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402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648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937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674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7275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02305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177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87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20221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8697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710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09253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68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375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627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5801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828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17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5083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4313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16877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7639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03548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484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58761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515412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106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6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660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11997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727853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63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6/13/22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873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38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08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>
                <a:solidFill>
                  <a:srgbClr val="696464"/>
                </a:solidFill>
              </a:rPr>
              <a:pPr/>
              <a:t>6/13/22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7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net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com&amp;app=2002&amp;size=f9999,10000&amp;q=a80&amp;n=0&amp;g=0n&amp;fmt=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对抗搜索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8"/>
            <a:ext cx="10363200" cy="4572000"/>
          </a:xfrm>
        </p:spPr>
        <p:txBody>
          <a:bodyPr/>
          <a:lstStyle/>
          <a:p>
            <a:r>
              <a:rPr lang="zh-CN" altLang="en-US" sz="2800" b="1" dirty="0"/>
              <a:t>对抗搜索：博弈</a:t>
            </a:r>
            <a:endParaRPr lang="en-US" altLang="zh-CN" sz="2800" b="1" dirty="0"/>
          </a:p>
          <a:p>
            <a:pPr lvl="3"/>
            <a:endParaRPr lang="en-US" altLang="zh-CN" sz="2200" b="1" dirty="0"/>
          </a:p>
          <a:p>
            <a:r>
              <a:rPr lang="zh-CN" altLang="en-US" sz="2800" b="1" dirty="0"/>
              <a:t>博弈问题</a:t>
            </a:r>
            <a:endParaRPr lang="en-US" altLang="zh-CN" sz="2800" b="1" dirty="0"/>
          </a:p>
          <a:p>
            <a:r>
              <a:rPr lang="zh-CN" altLang="en-US" sz="2800" b="1" dirty="0"/>
              <a:t>极小极大方法</a:t>
            </a:r>
            <a:endParaRPr lang="en-US" altLang="zh-CN" sz="2800" b="1" dirty="0"/>
          </a:p>
          <a:p>
            <a:r>
              <a:rPr lang="en-US" altLang="zh-CN" sz="2800" b="1" dirty="0">
                <a:sym typeface="Symbol" pitchFamily="18" charset="2"/>
              </a:rPr>
              <a:t>-</a:t>
            </a:r>
            <a:r>
              <a:rPr lang="zh-CN" altLang="en-US" sz="2800" b="1" dirty="0">
                <a:sym typeface="Symbol" pitchFamily="18" charset="2"/>
              </a:rPr>
              <a:t>剪枝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zh-CN" altLang="en-US" sz="2800" b="1" dirty="0">
                <a:sym typeface="Symbol" pitchFamily="18" charset="2"/>
              </a:rPr>
              <a:t>蒙特卡洛博弈方法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en-US" altLang="zh-CN" sz="2800" b="1" dirty="0" err="1">
                <a:sym typeface="Symbol" pitchFamily="18" charset="2"/>
              </a:rPr>
              <a:t>AlphaGo</a:t>
            </a:r>
            <a:r>
              <a:rPr lang="zh-CN" altLang="en-US" sz="2800" b="1" dirty="0">
                <a:sym typeface="Symbol" pitchFamily="18" charset="2"/>
              </a:rPr>
              <a:t>原理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zh-CN" altLang="en-US" sz="2800" b="1" dirty="0">
                <a:sym typeface="Symbol" pitchFamily="18" charset="2"/>
              </a:rPr>
              <a:t>围棋中的深度强化学习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en-US" altLang="zh-CN" sz="2800" b="1" dirty="0" err="1">
                <a:sym typeface="Symbol" pitchFamily="18" charset="2"/>
              </a:rPr>
              <a:t>AlphaGo</a:t>
            </a:r>
            <a:r>
              <a:rPr lang="en-US" altLang="zh-CN" sz="2800" b="1" dirty="0">
                <a:sym typeface="Symbol" pitchFamily="18" charset="2"/>
              </a:rPr>
              <a:t> Zero</a:t>
            </a:r>
            <a:r>
              <a:rPr lang="zh-CN" altLang="en-US" sz="2800" b="1" dirty="0">
                <a:sym typeface="Symbol" pitchFamily="18" charset="2"/>
              </a:rPr>
              <a:t>原理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87" y="2929345"/>
            <a:ext cx="5549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10267" name="Oval 35"/>
          <p:cNvSpPr>
            <a:spLocks noChangeArrowheads="1"/>
          </p:cNvSpPr>
          <p:nvPr/>
        </p:nvSpPr>
        <p:spPr bwMode="auto">
          <a:xfrm>
            <a:off x="2800350" y="4659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8" name="Oval 36"/>
          <p:cNvSpPr>
            <a:spLocks noChangeArrowheads="1"/>
          </p:cNvSpPr>
          <p:nvPr/>
        </p:nvSpPr>
        <p:spPr bwMode="auto">
          <a:xfrm>
            <a:off x="1924050" y="4659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9" name="Oval 37"/>
          <p:cNvSpPr>
            <a:spLocks noChangeArrowheads="1"/>
          </p:cNvSpPr>
          <p:nvPr/>
        </p:nvSpPr>
        <p:spPr bwMode="auto">
          <a:xfrm>
            <a:off x="3657600" y="464060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0" name="Oval 38"/>
          <p:cNvSpPr>
            <a:spLocks noChangeArrowheads="1"/>
          </p:cNvSpPr>
          <p:nvPr/>
        </p:nvSpPr>
        <p:spPr bwMode="auto">
          <a:xfrm>
            <a:off x="4343400" y="464060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1" name="Oval 39"/>
          <p:cNvSpPr>
            <a:spLocks noChangeArrowheads="1"/>
          </p:cNvSpPr>
          <p:nvPr/>
        </p:nvSpPr>
        <p:spPr bwMode="auto">
          <a:xfrm>
            <a:off x="5086350" y="462155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2" name="Oval 40"/>
          <p:cNvSpPr>
            <a:spLocks noChangeArrowheads="1"/>
          </p:cNvSpPr>
          <p:nvPr/>
        </p:nvSpPr>
        <p:spPr bwMode="auto">
          <a:xfrm>
            <a:off x="5791200" y="462155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3" name="Oval 41"/>
          <p:cNvSpPr>
            <a:spLocks noChangeArrowheads="1"/>
          </p:cNvSpPr>
          <p:nvPr/>
        </p:nvSpPr>
        <p:spPr bwMode="auto">
          <a:xfrm>
            <a:off x="66103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4" name="Oval 42"/>
          <p:cNvSpPr>
            <a:spLocks noChangeArrowheads="1"/>
          </p:cNvSpPr>
          <p:nvPr/>
        </p:nvSpPr>
        <p:spPr bwMode="auto">
          <a:xfrm>
            <a:off x="739140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5" name="Oval 43"/>
          <p:cNvSpPr>
            <a:spLocks noChangeArrowheads="1"/>
          </p:cNvSpPr>
          <p:nvPr/>
        </p:nvSpPr>
        <p:spPr bwMode="auto">
          <a:xfrm>
            <a:off x="81724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6" name="Oval 44"/>
          <p:cNvSpPr>
            <a:spLocks noChangeArrowheads="1"/>
          </p:cNvSpPr>
          <p:nvPr/>
        </p:nvSpPr>
        <p:spPr bwMode="auto">
          <a:xfrm>
            <a:off x="9201150" y="45834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7" name="Rectangle 45"/>
          <p:cNvSpPr>
            <a:spLocks noChangeArrowheads="1"/>
          </p:cNvSpPr>
          <p:nvPr/>
        </p:nvSpPr>
        <p:spPr bwMode="auto">
          <a:xfrm>
            <a:off x="2743200" y="32880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8" name="Rectangle 46"/>
          <p:cNvSpPr>
            <a:spLocks noChangeArrowheads="1"/>
          </p:cNvSpPr>
          <p:nvPr/>
        </p:nvSpPr>
        <p:spPr bwMode="auto">
          <a:xfrm>
            <a:off x="4381500" y="3288054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9" name="Rectangle 47"/>
          <p:cNvSpPr>
            <a:spLocks noChangeArrowheads="1"/>
          </p:cNvSpPr>
          <p:nvPr/>
        </p:nvSpPr>
        <p:spPr bwMode="auto">
          <a:xfrm>
            <a:off x="6115050" y="32499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0" name="Rectangle 48"/>
          <p:cNvSpPr>
            <a:spLocks noChangeArrowheads="1"/>
          </p:cNvSpPr>
          <p:nvPr/>
        </p:nvSpPr>
        <p:spPr bwMode="auto">
          <a:xfrm>
            <a:off x="7753350" y="32499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1" name="Oval 49"/>
          <p:cNvSpPr>
            <a:spLocks noChangeArrowheads="1"/>
          </p:cNvSpPr>
          <p:nvPr/>
        </p:nvSpPr>
        <p:spPr bwMode="auto">
          <a:xfrm>
            <a:off x="3695700" y="2373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2" name="Oval 50"/>
          <p:cNvSpPr>
            <a:spLocks noChangeArrowheads="1"/>
          </p:cNvSpPr>
          <p:nvPr/>
        </p:nvSpPr>
        <p:spPr bwMode="auto">
          <a:xfrm>
            <a:off x="7048500" y="2354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3" name="Rectangle 51"/>
          <p:cNvSpPr>
            <a:spLocks noChangeArrowheads="1"/>
          </p:cNvSpPr>
          <p:nvPr/>
        </p:nvSpPr>
        <p:spPr bwMode="auto">
          <a:xfrm>
            <a:off x="5429250" y="15354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4" name="Line 52"/>
          <p:cNvSpPr>
            <a:spLocks noChangeShapeType="1"/>
          </p:cNvSpPr>
          <p:nvPr/>
        </p:nvSpPr>
        <p:spPr bwMode="auto">
          <a:xfrm flipH="1">
            <a:off x="3905250" y="1859304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5" name="Line 53"/>
          <p:cNvSpPr>
            <a:spLocks noChangeShapeType="1"/>
          </p:cNvSpPr>
          <p:nvPr/>
        </p:nvSpPr>
        <p:spPr bwMode="auto">
          <a:xfrm>
            <a:off x="5543550" y="1878354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6" name="Line 54"/>
          <p:cNvSpPr>
            <a:spLocks noChangeShapeType="1"/>
          </p:cNvSpPr>
          <p:nvPr/>
        </p:nvSpPr>
        <p:spPr bwMode="auto">
          <a:xfrm flipH="1">
            <a:off x="2876550" y="2640354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7" name="Line 55"/>
          <p:cNvSpPr>
            <a:spLocks noChangeShapeType="1"/>
          </p:cNvSpPr>
          <p:nvPr/>
        </p:nvSpPr>
        <p:spPr bwMode="auto">
          <a:xfrm>
            <a:off x="3752850" y="2659404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8" name="Line 56"/>
          <p:cNvSpPr>
            <a:spLocks noChangeShapeType="1"/>
          </p:cNvSpPr>
          <p:nvPr/>
        </p:nvSpPr>
        <p:spPr bwMode="auto">
          <a:xfrm flipH="1">
            <a:off x="6229350" y="2602254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9" name="Line 57"/>
          <p:cNvSpPr>
            <a:spLocks noChangeShapeType="1"/>
          </p:cNvSpPr>
          <p:nvPr/>
        </p:nvSpPr>
        <p:spPr bwMode="auto">
          <a:xfrm>
            <a:off x="7181850" y="2640354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0" name="Line 58"/>
          <p:cNvSpPr>
            <a:spLocks noChangeShapeType="1"/>
          </p:cNvSpPr>
          <p:nvPr/>
        </p:nvSpPr>
        <p:spPr bwMode="auto">
          <a:xfrm flipH="1">
            <a:off x="2095500" y="3592854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1" name="Line 59"/>
          <p:cNvSpPr>
            <a:spLocks noChangeShapeType="1"/>
          </p:cNvSpPr>
          <p:nvPr/>
        </p:nvSpPr>
        <p:spPr bwMode="auto">
          <a:xfrm>
            <a:off x="2857500" y="3630954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2" name="Line 60"/>
          <p:cNvSpPr>
            <a:spLocks noChangeShapeType="1"/>
          </p:cNvSpPr>
          <p:nvPr/>
        </p:nvSpPr>
        <p:spPr bwMode="auto">
          <a:xfrm flipH="1">
            <a:off x="3771900" y="3592854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3" name="Line 61"/>
          <p:cNvSpPr>
            <a:spLocks noChangeShapeType="1"/>
          </p:cNvSpPr>
          <p:nvPr/>
        </p:nvSpPr>
        <p:spPr bwMode="auto">
          <a:xfrm>
            <a:off x="4476750" y="3630954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4" name="Line 62"/>
          <p:cNvSpPr>
            <a:spLocks noChangeShapeType="1"/>
          </p:cNvSpPr>
          <p:nvPr/>
        </p:nvSpPr>
        <p:spPr bwMode="auto">
          <a:xfrm>
            <a:off x="4533900" y="3630954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5" name="Line 63"/>
          <p:cNvSpPr>
            <a:spLocks noChangeShapeType="1"/>
          </p:cNvSpPr>
          <p:nvPr/>
        </p:nvSpPr>
        <p:spPr bwMode="auto">
          <a:xfrm>
            <a:off x="4552950" y="3669054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6" name="Line 64"/>
          <p:cNvSpPr>
            <a:spLocks noChangeShapeType="1"/>
          </p:cNvSpPr>
          <p:nvPr/>
        </p:nvSpPr>
        <p:spPr bwMode="auto">
          <a:xfrm>
            <a:off x="6248400" y="3573804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7" name="Line 65"/>
          <p:cNvSpPr>
            <a:spLocks noChangeShapeType="1"/>
          </p:cNvSpPr>
          <p:nvPr/>
        </p:nvSpPr>
        <p:spPr bwMode="auto">
          <a:xfrm>
            <a:off x="6248400" y="3573804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8" name="Line 66"/>
          <p:cNvSpPr>
            <a:spLocks noChangeShapeType="1"/>
          </p:cNvSpPr>
          <p:nvPr/>
        </p:nvSpPr>
        <p:spPr bwMode="auto">
          <a:xfrm>
            <a:off x="7924800" y="3592854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9" name="Line 67"/>
          <p:cNvSpPr>
            <a:spLocks noChangeShapeType="1"/>
          </p:cNvSpPr>
          <p:nvPr/>
        </p:nvSpPr>
        <p:spPr bwMode="auto">
          <a:xfrm>
            <a:off x="7962900" y="3611904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0" name="Line 68"/>
          <p:cNvSpPr>
            <a:spLocks noChangeShapeType="1"/>
          </p:cNvSpPr>
          <p:nvPr/>
        </p:nvSpPr>
        <p:spPr bwMode="auto">
          <a:xfrm flipH="1">
            <a:off x="1885950" y="4926354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1" name="Line 69"/>
          <p:cNvSpPr>
            <a:spLocks noChangeShapeType="1"/>
          </p:cNvSpPr>
          <p:nvPr/>
        </p:nvSpPr>
        <p:spPr bwMode="auto">
          <a:xfrm>
            <a:off x="2024703" y="4950807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2" name="Line 70"/>
          <p:cNvSpPr>
            <a:spLocks noChangeShapeType="1"/>
          </p:cNvSpPr>
          <p:nvPr/>
        </p:nvSpPr>
        <p:spPr bwMode="auto">
          <a:xfrm flipH="1">
            <a:off x="2711355" y="4926354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3" name="Line 71"/>
          <p:cNvSpPr>
            <a:spLocks noChangeShapeType="1"/>
          </p:cNvSpPr>
          <p:nvPr/>
        </p:nvSpPr>
        <p:spPr bwMode="auto">
          <a:xfrm>
            <a:off x="2952750" y="4926354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4" name="Line 72"/>
          <p:cNvSpPr>
            <a:spLocks noChangeShapeType="1"/>
          </p:cNvSpPr>
          <p:nvPr/>
        </p:nvSpPr>
        <p:spPr bwMode="auto">
          <a:xfrm flipH="1">
            <a:off x="3581400" y="4926354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5" name="Line 73"/>
          <p:cNvSpPr>
            <a:spLocks noChangeShapeType="1"/>
          </p:cNvSpPr>
          <p:nvPr/>
        </p:nvSpPr>
        <p:spPr bwMode="auto">
          <a:xfrm flipH="1">
            <a:off x="3981450" y="4907304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6" name="Line 74"/>
          <p:cNvSpPr>
            <a:spLocks noChangeShapeType="1"/>
          </p:cNvSpPr>
          <p:nvPr/>
        </p:nvSpPr>
        <p:spPr bwMode="auto">
          <a:xfrm>
            <a:off x="4476750" y="4907304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7" name="Line 75"/>
          <p:cNvSpPr>
            <a:spLocks noChangeShapeType="1"/>
          </p:cNvSpPr>
          <p:nvPr/>
        </p:nvSpPr>
        <p:spPr bwMode="auto">
          <a:xfrm>
            <a:off x="4476750" y="4926354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8" name="Line 76"/>
          <p:cNvSpPr>
            <a:spLocks noChangeShapeType="1"/>
          </p:cNvSpPr>
          <p:nvPr/>
        </p:nvSpPr>
        <p:spPr bwMode="auto">
          <a:xfrm flipH="1">
            <a:off x="5208896" y="4869205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9" name="Line 77"/>
          <p:cNvSpPr>
            <a:spLocks noChangeShapeType="1"/>
          </p:cNvSpPr>
          <p:nvPr/>
        </p:nvSpPr>
        <p:spPr bwMode="auto">
          <a:xfrm>
            <a:off x="5219700" y="4869205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0" name="Line 78"/>
          <p:cNvSpPr>
            <a:spLocks noChangeShapeType="1"/>
          </p:cNvSpPr>
          <p:nvPr/>
        </p:nvSpPr>
        <p:spPr bwMode="auto">
          <a:xfrm>
            <a:off x="5238751" y="4869205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1" name="Line 79"/>
          <p:cNvSpPr>
            <a:spLocks noChangeShapeType="1"/>
          </p:cNvSpPr>
          <p:nvPr/>
        </p:nvSpPr>
        <p:spPr bwMode="auto">
          <a:xfrm>
            <a:off x="5981700" y="4850155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2" name="Line 80"/>
          <p:cNvSpPr>
            <a:spLocks noChangeShapeType="1"/>
          </p:cNvSpPr>
          <p:nvPr/>
        </p:nvSpPr>
        <p:spPr bwMode="auto">
          <a:xfrm>
            <a:off x="6000750" y="4869204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3" name="Line 81"/>
          <p:cNvSpPr>
            <a:spLocks noChangeShapeType="1"/>
          </p:cNvSpPr>
          <p:nvPr/>
        </p:nvSpPr>
        <p:spPr bwMode="auto">
          <a:xfrm>
            <a:off x="6781801" y="4907305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4" name="Line 82"/>
          <p:cNvSpPr>
            <a:spLocks noChangeShapeType="1"/>
          </p:cNvSpPr>
          <p:nvPr/>
        </p:nvSpPr>
        <p:spPr bwMode="auto">
          <a:xfrm>
            <a:off x="6800850" y="4907305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5" name="Line 83"/>
          <p:cNvSpPr>
            <a:spLocks noChangeShapeType="1"/>
          </p:cNvSpPr>
          <p:nvPr/>
        </p:nvSpPr>
        <p:spPr bwMode="auto">
          <a:xfrm>
            <a:off x="6819900" y="4888255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6" name="Line 84"/>
          <p:cNvSpPr>
            <a:spLocks noChangeShapeType="1"/>
          </p:cNvSpPr>
          <p:nvPr/>
        </p:nvSpPr>
        <p:spPr bwMode="auto">
          <a:xfrm>
            <a:off x="7543800" y="4907305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7" name="Line 85"/>
          <p:cNvSpPr>
            <a:spLocks noChangeShapeType="1"/>
          </p:cNvSpPr>
          <p:nvPr/>
        </p:nvSpPr>
        <p:spPr bwMode="auto">
          <a:xfrm>
            <a:off x="7590146" y="4918108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8" name="Line 86"/>
          <p:cNvSpPr>
            <a:spLocks noChangeShapeType="1"/>
          </p:cNvSpPr>
          <p:nvPr/>
        </p:nvSpPr>
        <p:spPr bwMode="auto">
          <a:xfrm>
            <a:off x="8330252" y="4893657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9" name="Line 87"/>
          <p:cNvSpPr>
            <a:spLocks noChangeShapeType="1"/>
          </p:cNvSpPr>
          <p:nvPr/>
        </p:nvSpPr>
        <p:spPr bwMode="auto">
          <a:xfrm>
            <a:off x="8343900" y="4888255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0" name="Line 88"/>
          <p:cNvSpPr>
            <a:spLocks noChangeShapeType="1"/>
          </p:cNvSpPr>
          <p:nvPr/>
        </p:nvSpPr>
        <p:spPr bwMode="auto">
          <a:xfrm>
            <a:off x="9353550" y="4869205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1" name="Line 89"/>
          <p:cNvSpPr>
            <a:spLocks noChangeShapeType="1"/>
          </p:cNvSpPr>
          <p:nvPr/>
        </p:nvSpPr>
        <p:spPr bwMode="auto">
          <a:xfrm>
            <a:off x="9372601" y="4869205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1" name="Text Box 91"/>
          <p:cNvSpPr txBox="1">
            <a:spLocks noChangeArrowheads="1"/>
          </p:cNvSpPr>
          <p:nvPr/>
        </p:nvSpPr>
        <p:spPr bwMode="auto">
          <a:xfrm>
            <a:off x="2208861" y="45804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32" name="Text Box 92"/>
          <p:cNvSpPr txBox="1">
            <a:spLocks noChangeArrowheads="1"/>
          </p:cNvSpPr>
          <p:nvPr/>
        </p:nvSpPr>
        <p:spPr bwMode="auto">
          <a:xfrm>
            <a:off x="3048106" y="45804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3" name="Text Box 93"/>
          <p:cNvSpPr txBox="1">
            <a:spLocks noChangeArrowheads="1"/>
          </p:cNvSpPr>
          <p:nvPr/>
        </p:nvSpPr>
        <p:spPr bwMode="auto">
          <a:xfrm>
            <a:off x="3885261" y="45232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3934" name="Text Box 94"/>
          <p:cNvSpPr txBox="1">
            <a:spLocks noChangeArrowheads="1"/>
          </p:cNvSpPr>
          <p:nvPr/>
        </p:nvSpPr>
        <p:spPr bwMode="auto">
          <a:xfrm>
            <a:off x="4514956" y="45423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5" name="Text Box 95"/>
          <p:cNvSpPr txBox="1">
            <a:spLocks noChangeArrowheads="1"/>
          </p:cNvSpPr>
          <p:nvPr/>
        </p:nvSpPr>
        <p:spPr bwMode="auto">
          <a:xfrm>
            <a:off x="5276956" y="44280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6" name="Text Box 96"/>
          <p:cNvSpPr txBox="1">
            <a:spLocks noChangeArrowheads="1"/>
          </p:cNvSpPr>
          <p:nvPr/>
        </p:nvSpPr>
        <p:spPr bwMode="auto">
          <a:xfrm>
            <a:off x="6000856" y="440898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63937" name="Text Box 97"/>
          <p:cNvSpPr txBox="1">
            <a:spLocks noChangeArrowheads="1"/>
          </p:cNvSpPr>
          <p:nvPr/>
        </p:nvSpPr>
        <p:spPr bwMode="auto">
          <a:xfrm>
            <a:off x="6818961" y="44661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38" name="Text Box 98"/>
          <p:cNvSpPr txBox="1">
            <a:spLocks noChangeArrowheads="1"/>
          </p:cNvSpPr>
          <p:nvPr/>
        </p:nvSpPr>
        <p:spPr bwMode="auto">
          <a:xfrm>
            <a:off x="7600011" y="4332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39" name="Text Box 99"/>
          <p:cNvSpPr txBox="1">
            <a:spLocks noChangeArrowheads="1"/>
          </p:cNvSpPr>
          <p:nvPr/>
        </p:nvSpPr>
        <p:spPr bwMode="auto">
          <a:xfrm>
            <a:off x="8419161" y="43708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63940" name="Text Box 100"/>
          <p:cNvSpPr txBox="1">
            <a:spLocks noChangeArrowheads="1"/>
          </p:cNvSpPr>
          <p:nvPr/>
        </p:nvSpPr>
        <p:spPr bwMode="auto">
          <a:xfrm>
            <a:off x="9429856" y="43899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41" name="Text Box 101"/>
          <p:cNvSpPr txBox="1">
            <a:spLocks noChangeArrowheads="1"/>
          </p:cNvSpPr>
          <p:nvPr/>
        </p:nvSpPr>
        <p:spPr bwMode="auto">
          <a:xfrm>
            <a:off x="3047061" y="3189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42" name="Text Box 102"/>
          <p:cNvSpPr txBox="1">
            <a:spLocks noChangeArrowheads="1"/>
          </p:cNvSpPr>
          <p:nvPr/>
        </p:nvSpPr>
        <p:spPr bwMode="auto">
          <a:xfrm>
            <a:off x="4761561" y="3189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3943" name="Text Box 103"/>
          <p:cNvSpPr txBox="1">
            <a:spLocks noChangeArrowheads="1"/>
          </p:cNvSpPr>
          <p:nvPr/>
        </p:nvSpPr>
        <p:spPr bwMode="auto">
          <a:xfrm>
            <a:off x="6418911" y="32088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4" name="Text Box 104"/>
          <p:cNvSpPr txBox="1">
            <a:spLocks noChangeArrowheads="1"/>
          </p:cNvSpPr>
          <p:nvPr/>
        </p:nvSpPr>
        <p:spPr bwMode="auto">
          <a:xfrm>
            <a:off x="8076261" y="32088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4037661" y="23325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46" name="Text Box 106"/>
          <p:cNvSpPr txBox="1">
            <a:spLocks noChangeArrowheads="1"/>
          </p:cNvSpPr>
          <p:nvPr/>
        </p:nvSpPr>
        <p:spPr bwMode="auto">
          <a:xfrm>
            <a:off x="7333311" y="21991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7" name="Text Box 107"/>
          <p:cNvSpPr txBox="1">
            <a:spLocks noChangeArrowheads="1"/>
          </p:cNvSpPr>
          <p:nvPr/>
        </p:nvSpPr>
        <p:spPr bwMode="auto">
          <a:xfrm>
            <a:off x="5771211" y="14752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8" name="Line 108"/>
          <p:cNvSpPr>
            <a:spLocks noChangeShapeType="1"/>
          </p:cNvSpPr>
          <p:nvPr/>
        </p:nvSpPr>
        <p:spPr bwMode="auto">
          <a:xfrm>
            <a:off x="6267450" y="1802154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49" name="Text Box 109"/>
          <p:cNvSpPr txBox="1">
            <a:spLocks noChangeArrowheads="1"/>
          </p:cNvSpPr>
          <p:nvPr/>
        </p:nvSpPr>
        <p:spPr bwMode="auto">
          <a:xfrm>
            <a:off x="8458141" y="149512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极大</a:t>
            </a:r>
          </a:p>
        </p:txBody>
      </p:sp>
      <p:sp>
        <p:nvSpPr>
          <p:cNvPr id="163950" name="Text Box 110"/>
          <p:cNvSpPr txBox="1">
            <a:spLocks noChangeArrowheads="1"/>
          </p:cNvSpPr>
          <p:nvPr/>
        </p:nvSpPr>
        <p:spPr bwMode="auto">
          <a:xfrm>
            <a:off x="8553391" y="229522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极小</a:t>
            </a:r>
          </a:p>
        </p:txBody>
      </p:sp>
      <p:sp>
        <p:nvSpPr>
          <p:cNvPr id="10344" name="Text Box 113"/>
          <p:cNvSpPr txBox="1">
            <a:spLocks noChangeArrowheads="1"/>
          </p:cNvSpPr>
          <p:nvPr/>
        </p:nvSpPr>
        <p:spPr bwMode="auto">
          <a:xfrm>
            <a:off x="2362200" y="3059455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10345" name="Text Box 114"/>
          <p:cNvSpPr txBox="1">
            <a:spLocks noChangeArrowheads="1"/>
          </p:cNvSpPr>
          <p:nvPr/>
        </p:nvSpPr>
        <p:spPr bwMode="auto">
          <a:xfrm>
            <a:off x="3295650" y="2106955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10348" name="Oval 117"/>
          <p:cNvSpPr>
            <a:spLocks noChangeArrowheads="1"/>
          </p:cNvSpPr>
          <p:nvPr/>
        </p:nvSpPr>
        <p:spPr bwMode="auto">
          <a:xfrm>
            <a:off x="3657600" y="4640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9" name="Oval 118"/>
          <p:cNvSpPr>
            <a:spLocks noChangeArrowheads="1"/>
          </p:cNvSpPr>
          <p:nvPr/>
        </p:nvSpPr>
        <p:spPr bwMode="auto">
          <a:xfrm>
            <a:off x="4343400" y="4640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0" name="Oval 119"/>
          <p:cNvSpPr>
            <a:spLocks noChangeArrowheads="1"/>
          </p:cNvSpPr>
          <p:nvPr/>
        </p:nvSpPr>
        <p:spPr bwMode="auto">
          <a:xfrm>
            <a:off x="50863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1" name="Oval 120"/>
          <p:cNvSpPr>
            <a:spLocks noChangeArrowheads="1"/>
          </p:cNvSpPr>
          <p:nvPr/>
        </p:nvSpPr>
        <p:spPr bwMode="auto">
          <a:xfrm>
            <a:off x="579120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2" name="Rectangle 121"/>
          <p:cNvSpPr>
            <a:spLocks noChangeArrowheads="1"/>
          </p:cNvSpPr>
          <p:nvPr/>
        </p:nvSpPr>
        <p:spPr bwMode="auto">
          <a:xfrm>
            <a:off x="4381500" y="32880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3" name="Line 122"/>
          <p:cNvSpPr>
            <a:spLocks noChangeShapeType="1"/>
          </p:cNvSpPr>
          <p:nvPr/>
        </p:nvSpPr>
        <p:spPr bwMode="auto">
          <a:xfrm flipH="1">
            <a:off x="3771900" y="3592854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4" name="Line 123"/>
          <p:cNvSpPr>
            <a:spLocks noChangeShapeType="1"/>
          </p:cNvSpPr>
          <p:nvPr/>
        </p:nvSpPr>
        <p:spPr bwMode="auto">
          <a:xfrm>
            <a:off x="4476750" y="3630954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5" name="Line 124"/>
          <p:cNvSpPr>
            <a:spLocks noChangeShapeType="1"/>
          </p:cNvSpPr>
          <p:nvPr/>
        </p:nvSpPr>
        <p:spPr bwMode="auto">
          <a:xfrm>
            <a:off x="4533900" y="3630954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6" name="Line 125"/>
          <p:cNvSpPr>
            <a:spLocks noChangeShapeType="1"/>
          </p:cNvSpPr>
          <p:nvPr/>
        </p:nvSpPr>
        <p:spPr bwMode="auto">
          <a:xfrm>
            <a:off x="4552950" y="3669054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7" name="Line 126"/>
          <p:cNvSpPr>
            <a:spLocks noChangeShapeType="1"/>
          </p:cNvSpPr>
          <p:nvPr/>
        </p:nvSpPr>
        <p:spPr bwMode="auto">
          <a:xfrm flipH="1">
            <a:off x="3581400" y="4926354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8" name="Line 127"/>
          <p:cNvSpPr>
            <a:spLocks noChangeShapeType="1"/>
          </p:cNvSpPr>
          <p:nvPr/>
        </p:nvSpPr>
        <p:spPr bwMode="auto">
          <a:xfrm flipH="1">
            <a:off x="3980598" y="4907304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9" name="Line 128"/>
          <p:cNvSpPr>
            <a:spLocks noChangeShapeType="1"/>
          </p:cNvSpPr>
          <p:nvPr/>
        </p:nvSpPr>
        <p:spPr bwMode="auto">
          <a:xfrm>
            <a:off x="4476750" y="4907304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0" name="Line 129"/>
          <p:cNvSpPr>
            <a:spLocks noChangeShapeType="1"/>
          </p:cNvSpPr>
          <p:nvPr/>
        </p:nvSpPr>
        <p:spPr bwMode="auto">
          <a:xfrm>
            <a:off x="4476750" y="4926355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793875" y="5712271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auto">
          <a:xfrm>
            <a:off x="2136775" y="56948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2484439" y="57234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3089275" y="57520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49" name="Text Box 17"/>
          <p:cNvSpPr txBox="1">
            <a:spLocks noChangeArrowheads="1"/>
          </p:cNvSpPr>
          <p:nvPr/>
        </p:nvSpPr>
        <p:spPr bwMode="auto">
          <a:xfrm>
            <a:off x="3432175" y="57520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50" name="Text Box 18"/>
          <p:cNvSpPr txBox="1">
            <a:spLocks noChangeArrowheads="1"/>
          </p:cNvSpPr>
          <p:nvPr/>
        </p:nvSpPr>
        <p:spPr bwMode="auto">
          <a:xfrm>
            <a:off x="3779839" y="57805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51" name="Text Box 19"/>
          <p:cNvSpPr txBox="1">
            <a:spLocks noChangeArrowheads="1"/>
          </p:cNvSpPr>
          <p:nvPr/>
        </p:nvSpPr>
        <p:spPr bwMode="auto">
          <a:xfrm>
            <a:off x="4370389" y="5771055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2" name="Text Box 20"/>
          <p:cNvSpPr txBox="1">
            <a:spLocks noChangeArrowheads="1"/>
          </p:cNvSpPr>
          <p:nvPr/>
        </p:nvSpPr>
        <p:spPr bwMode="auto">
          <a:xfrm>
            <a:off x="4694239" y="5780580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53" name="Text Box 21"/>
          <p:cNvSpPr txBox="1">
            <a:spLocks noChangeArrowheads="1"/>
          </p:cNvSpPr>
          <p:nvPr/>
        </p:nvSpPr>
        <p:spPr bwMode="auto">
          <a:xfrm>
            <a:off x="5089525" y="5799629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54" name="Text Box 22"/>
          <p:cNvSpPr txBox="1">
            <a:spLocks noChangeArrowheads="1"/>
          </p:cNvSpPr>
          <p:nvPr/>
        </p:nvSpPr>
        <p:spPr bwMode="auto">
          <a:xfrm>
            <a:off x="5418139" y="58186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55" name="Text Box 23"/>
          <p:cNvSpPr txBox="1">
            <a:spLocks noChangeArrowheads="1"/>
          </p:cNvSpPr>
          <p:nvPr/>
        </p:nvSpPr>
        <p:spPr bwMode="auto">
          <a:xfrm>
            <a:off x="5946775" y="58282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6" name="Text Box 24"/>
          <p:cNvSpPr txBox="1">
            <a:spLocks noChangeArrowheads="1"/>
          </p:cNvSpPr>
          <p:nvPr/>
        </p:nvSpPr>
        <p:spPr bwMode="auto">
          <a:xfrm>
            <a:off x="6275389" y="58186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0257" name="Text Box 25"/>
          <p:cNvSpPr txBox="1">
            <a:spLocks noChangeArrowheads="1"/>
          </p:cNvSpPr>
          <p:nvPr/>
        </p:nvSpPr>
        <p:spPr bwMode="auto">
          <a:xfrm>
            <a:off x="6829425" y="58472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7146925" y="58282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9" name="Text Box 27"/>
          <p:cNvSpPr txBox="1">
            <a:spLocks noChangeArrowheads="1"/>
          </p:cNvSpPr>
          <p:nvPr/>
        </p:nvSpPr>
        <p:spPr bwMode="auto">
          <a:xfrm>
            <a:off x="745648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0260" name="Text Box 28"/>
          <p:cNvSpPr txBox="1">
            <a:spLocks noChangeArrowheads="1"/>
          </p:cNvSpPr>
          <p:nvPr/>
        </p:nvSpPr>
        <p:spPr bwMode="auto">
          <a:xfrm>
            <a:off x="7823200" y="58091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0261" name="Text Box 29"/>
          <p:cNvSpPr txBox="1">
            <a:spLocks noChangeArrowheads="1"/>
          </p:cNvSpPr>
          <p:nvPr/>
        </p:nvSpPr>
        <p:spPr bwMode="auto">
          <a:xfrm>
            <a:off x="8180389" y="58377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0262" name="Text Box 30"/>
          <p:cNvSpPr txBox="1">
            <a:spLocks noChangeArrowheads="1"/>
          </p:cNvSpPr>
          <p:nvPr/>
        </p:nvSpPr>
        <p:spPr bwMode="auto">
          <a:xfrm>
            <a:off x="8709025" y="58472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63" name="Text Box 31"/>
          <p:cNvSpPr txBox="1">
            <a:spLocks noChangeArrowheads="1"/>
          </p:cNvSpPr>
          <p:nvPr/>
        </p:nvSpPr>
        <p:spPr bwMode="auto">
          <a:xfrm>
            <a:off x="9037639" y="582820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0264" name="Text Box 32"/>
          <p:cNvSpPr txBox="1">
            <a:spLocks noChangeArrowheads="1"/>
          </p:cNvSpPr>
          <p:nvPr/>
        </p:nvSpPr>
        <p:spPr bwMode="auto">
          <a:xfrm>
            <a:off x="939958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10265" name="Text Box 33"/>
          <p:cNvSpPr txBox="1">
            <a:spLocks noChangeArrowheads="1"/>
          </p:cNvSpPr>
          <p:nvPr/>
        </p:nvSpPr>
        <p:spPr bwMode="auto">
          <a:xfrm>
            <a:off x="972343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10266" name="Text Box 34"/>
          <p:cNvSpPr txBox="1">
            <a:spLocks noChangeArrowheads="1"/>
          </p:cNvSpPr>
          <p:nvPr/>
        </p:nvSpPr>
        <p:spPr bwMode="auto">
          <a:xfrm>
            <a:off x="10074276" y="57996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346" name="Text Box 115"/>
          <p:cNvSpPr txBox="1">
            <a:spLocks noChangeArrowheads="1"/>
          </p:cNvSpPr>
          <p:nvPr/>
        </p:nvSpPr>
        <p:spPr bwMode="auto">
          <a:xfrm>
            <a:off x="4346575" y="57710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347" name="Text Box 116"/>
          <p:cNvSpPr txBox="1">
            <a:spLocks noChangeArrowheads="1"/>
          </p:cNvSpPr>
          <p:nvPr/>
        </p:nvSpPr>
        <p:spPr bwMode="auto">
          <a:xfrm>
            <a:off x="4689475" y="5780579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18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</a:p>
        </p:txBody>
      </p:sp>
    </p:spTree>
    <p:extLst>
      <p:ext uri="{BB962C8B-B14F-4D97-AF65-F5344CB8AC3E}">
        <p14:creationId xmlns:p14="http://schemas.microsoft.com/office/powerpoint/2010/main" val="20532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1" grpId="0" autoUpdateAnimBg="0"/>
      <p:bldP spid="163932" grpId="0" autoUpdateAnimBg="0"/>
      <p:bldP spid="163933" grpId="0" autoUpdateAnimBg="0"/>
      <p:bldP spid="163934" grpId="0" autoUpdateAnimBg="0"/>
      <p:bldP spid="163935" grpId="0" autoUpdateAnimBg="0"/>
      <p:bldP spid="163936" grpId="0" autoUpdateAnimBg="0"/>
      <p:bldP spid="163937" grpId="0" autoUpdateAnimBg="0"/>
      <p:bldP spid="163938" grpId="0" autoUpdateAnimBg="0"/>
      <p:bldP spid="163939" grpId="0" autoUpdateAnimBg="0"/>
      <p:bldP spid="163940" grpId="0" autoUpdateAnimBg="0"/>
      <p:bldP spid="163941" grpId="0" autoUpdateAnimBg="0"/>
      <p:bldP spid="163942" grpId="0" autoUpdateAnimBg="0"/>
      <p:bldP spid="163943" grpId="0" autoUpdateAnimBg="0"/>
      <p:bldP spid="163944" grpId="0" autoUpdateAnimBg="0"/>
      <p:bldP spid="163945" grpId="0" autoUpdateAnimBg="0"/>
      <p:bldP spid="163946" grpId="0" autoUpdateAnimBg="0"/>
      <p:bldP spid="163947" grpId="0" autoUpdateAnimBg="0"/>
      <p:bldP spid="163948" grpId="0" animBg="1"/>
      <p:bldP spid="163949" grpId="0"/>
      <p:bldP spid="1639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限定深度就可以穷举吗？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lvl="0"/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深蓝每下一步棋，搜索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如果搜索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步内的所有可能，需要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3" y="3383261"/>
            <a:ext cx="4628456" cy="3142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01" y="3383260"/>
            <a:ext cx="4948162" cy="31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  <a:endParaRPr lang="en-US" altLang="zh-CN" dirty="0"/>
          </a:p>
          <a:p>
            <a:pPr lvl="1"/>
            <a:r>
              <a:rPr lang="zh-CN" altLang="en-US" dirty="0"/>
              <a:t>模仿了人类下棋的思考过程</a:t>
            </a:r>
            <a:endParaRPr lang="en-US" altLang="zh-CN" dirty="0"/>
          </a:p>
          <a:p>
            <a:r>
              <a:rPr lang="zh-CN" altLang="en-US"/>
              <a:t>有限深度内的穷举也行不通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28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极大模型存在的问题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31" y="1849133"/>
            <a:ext cx="7397883" cy="41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人如何处理这个问题呢？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21972"/>
            <a:ext cx="10363200" cy="4572000"/>
          </a:xfrm>
        </p:spPr>
        <p:txBody>
          <a:bodyPr/>
          <a:lstStyle/>
          <a:p>
            <a:r>
              <a:rPr lang="zh-CN" altLang="en-US" dirty="0"/>
              <a:t>只在少数可能的走步范围内考虑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5" y="2455822"/>
            <a:ext cx="8459721" cy="36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120" name="Oval 35"/>
          <p:cNvSpPr>
            <a:spLocks noChangeArrowheads="1"/>
          </p:cNvSpPr>
          <p:nvPr/>
        </p:nvSpPr>
        <p:spPr bwMode="auto">
          <a:xfrm>
            <a:off x="28003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Oval 36"/>
          <p:cNvSpPr>
            <a:spLocks noChangeArrowheads="1"/>
          </p:cNvSpPr>
          <p:nvPr/>
        </p:nvSpPr>
        <p:spPr bwMode="auto">
          <a:xfrm>
            <a:off x="19240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Oval 3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Oval 3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Oval 3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Oval 4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Oval 41"/>
          <p:cNvSpPr>
            <a:spLocks noChangeArrowheads="1"/>
          </p:cNvSpPr>
          <p:nvPr/>
        </p:nvSpPr>
        <p:spPr bwMode="auto">
          <a:xfrm>
            <a:off x="6610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Oval 42"/>
          <p:cNvSpPr>
            <a:spLocks noChangeArrowheads="1"/>
          </p:cNvSpPr>
          <p:nvPr/>
        </p:nvSpPr>
        <p:spPr bwMode="auto">
          <a:xfrm>
            <a:off x="73914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Oval 43"/>
          <p:cNvSpPr>
            <a:spLocks noChangeArrowheads="1"/>
          </p:cNvSpPr>
          <p:nvPr/>
        </p:nvSpPr>
        <p:spPr bwMode="auto">
          <a:xfrm>
            <a:off x="81724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9" name="Oval 44"/>
          <p:cNvSpPr>
            <a:spLocks noChangeArrowheads="1"/>
          </p:cNvSpPr>
          <p:nvPr/>
        </p:nvSpPr>
        <p:spPr bwMode="auto">
          <a:xfrm>
            <a:off x="9201150" y="40957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Rectangle 45"/>
          <p:cNvSpPr>
            <a:spLocks noChangeArrowheads="1"/>
          </p:cNvSpPr>
          <p:nvPr/>
        </p:nvSpPr>
        <p:spPr bwMode="auto">
          <a:xfrm>
            <a:off x="27432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Rectangle 46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Rectangle 47"/>
          <p:cNvSpPr>
            <a:spLocks noChangeArrowheads="1"/>
          </p:cNvSpPr>
          <p:nvPr/>
        </p:nvSpPr>
        <p:spPr bwMode="auto">
          <a:xfrm>
            <a:off x="61150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Rectangle 48"/>
          <p:cNvSpPr>
            <a:spLocks noChangeArrowheads="1"/>
          </p:cNvSpPr>
          <p:nvPr/>
        </p:nvSpPr>
        <p:spPr bwMode="auto">
          <a:xfrm>
            <a:off x="77533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Oval 49"/>
          <p:cNvSpPr>
            <a:spLocks noChangeArrowheads="1"/>
          </p:cNvSpPr>
          <p:nvPr/>
        </p:nvSpPr>
        <p:spPr bwMode="auto">
          <a:xfrm>
            <a:off x="3695700" y="1885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Oval 50"/>
          <p:cNvSpPr>
            <a:spLocks noChangeArrowheads="1"/>
          </p:cNvSpPr>
          <p:nvPr/>
        </p:nvSpPr>
        <p:spPr bwMode="auto">
          <a:xfrm>
            <a:off x="7048500" y="1866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Rectangle 51"/>
          <p:cNvSpPr>
            <a:spLocks noChangeArrowheads="1"/>
          </p:cNvSpPr>
          <p:nvPr/>
        </p:nvSpPr>
        <p:spPr bwMode="auto">
          <a:xfrm>
            <a:off x="5429250" y="10477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Line 52"/>
          <p:cNvSpPr>
            <a:spLocks noChangeShapeType="1"/>
          </p:cNvSpPr>
          <p:nvPr/>
        </p:nvSpPr>
        <p:spPr bwMode="auto">
          <a:xfrm flipH="1">
            <a:off x="3905250" y="1371600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Line 53"/>
          <p:cNvSpPr>
            <a:spLocks noChangeShapeType="1"/>
          </p:cNvSpPr>
          <p:nvPr/>
        </p:nvSpPr>
        <p:spPr bwMode="auto">
          <a:xfrm>
            <a:off x="5543550" y="1390650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Line 54"/>
          <p:cNvSpPr>
            <a:spLocks noChangeShapeType="1"/>
          </p:cNvSpPr>
          <p:nvPr/>
        </p:nvSpPr>
        <p:spPr bwMode="auto">
          <a:xfrm flipH="1">
            <a:off x="2876550" y="2152650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Line 55"/>
          <p:cNvSpPr>
            <a:spLocks noChangeShapeType="1"/>
          </p:cNvSpPr>
          <p:nvPr/>
        </p:nvSpPr>
        <p:spPr bwMode="auto">
          <a:xfrm>
            <a:off x="3752850" y="2171700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Line 56"/>
          <p:cNvSpPr>
            <a:spLocks noChangeShapeType="1"/>
          </p:cNvSpPr>
          <p:nvPr/>
        </p:nvSpPr>
        <p:spPr bwMode="auto">
          <a:xfrm flipH="1">
            <a:off x="6229350" y="2114550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Line 57"/>
          <p:cNvSpPr>
            <a:spLocks noChangeShapeType="1"/>
          </p:cNvSpPr>
          <p:nvPr/>
        </p:nvSpPr>
        <p:spPr bwMode="auto">
          <a:xfrm>
            <a:off x="7181850" y="2152650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Line 58"/>
          <p:cNvSpPr>
            <a:spLocks noChangeShapeType="1"/>
          </p:cNvSpPr>
          <p:nvPr/>
        </p:nvSpPr>
        <p:spPr bwMode="auto">
          <a:xfrm flipH="1">
            <a:off x="2095500" y="3105150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Line 59"/>
          <p:cNvSpPr>
            <a:spLocks noChangeShapeType="1"/>
          </p:cNvSpPr>
          <p:nvPr/>
        </p:nvSpPr>
        <p:spPr bwMode="auto">
          <a:xfrm>
            <a:off x="2857500" y="3143250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Line 60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Line 61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Line 62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8" name="Line 63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Line 64"/>
          <p:cNvSpPr>
            <a:spLocks noChangeShapeType="1"/>
          </p:cNvSpPr>
          <p:nvPr/>
        </p:nvSpPr>
        <p:spPr bwMode="auto">
          <a:xfrm>
            <a:off x="6248400" y="3086100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Line 65"/>
          <p:cNvSpPr>
            <a:spLocks noChangeShapeType="1"/>
          </p:cNvSpPr>
          <p:nvPr/>
        </p:nvSpPr>
        <p:spPr bwMode="auto">
          <a:xfrm>
            <a:off x="6248400" y="3086100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1" name="Line 66"/>
          <p:cNvSpPr>
            <a:spLocks noChangeShapeType="1"/>
          </p:cNvSpPr>
          <p:nvPr/>
        </p:nvSpPr>
        <p:spPr bwMode="auto">
          <a:xfrm>
            <a:off x="7924800" y="3105150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" name="Line 67"/>
          <p:cNvSpPr>
            <a:spLocks noChangeShapeType="1"/>
          </p:cNvSpPr>
          <p:nvPr/>
        </p:nvSpPr>
        <p:spPr bwMode="auto">
          <a:xfrm>
            <a:off x="7962900" y="3124200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" name="Line 68"/>
          <p:cNvSpPr>
            <a:spLocks noChangeShapeType="1"/>
          </p:cNvSpPr>
          <p:nvPr/>
        </p:nvSpPr>
        <p:spPr bwMode="auto">
          <a:xfrm flipH="1">
            <a:off x="1885950" y="4438650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Line 69"/>
          <p:cNvSpPr>
            <a:spLocks noChangeShapeType="1"/>
          </p:cNvSpPr>
          <p:nvPr/>
        </p:nvSpPr>
        <p:spPr bwMode="auto">
          <a:xfrm>
            <a:off x="2024703" y="4463103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Line 70"/>
          <p:cNvSpPr>
            <a:spLocks noChangeShapeType="1"/>
          </p:cNvSpPr>
          <p:nvPr/>
        </p:nvSpPr>
        <p:spPr bwMode="auto">
          <a:xfrm flipH="1">
            <a:off x="2711355" y="4438650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Line 71"/>
          <p:cNvSpPr>
            <a:spLocks noChangeShapeType="1"/>
          </p:cNvSpPr>
          <p:nvPr/>
        </p:nvSpPr>
        <p:spPr bwMode="auto">
          <a:xfrm>
            <a:off x="2952750" y="4438650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Line 72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8" name="Line 73"/>
          <p:cNvSpPr>
            <a:spLocks noChangeShapeType="1"/>
          </p:cNvSpPr>
          <p:nvPr/>
        </p:nvSpPr>
        <p:spPr bwMode="auto">
          <a:xfrm flipH="1">
            <a:off x="3981450" y="4419600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9" name="Line 74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0" name="Line 75"/>
          <p:cNvSpPr>
            <a:spLocks noChangeShapeType="1"/>
          </p:cNvSpPr>
          <p:nvPr/>
        </p:nvSpPr>
        <p:spPr bwMode="auto">
          <a:xfrm>
            <a:off x="4476750" y="4438650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Line 76"/>
          <p:cNvSpPr>
            <a:spLocks noChangeShapeType="1"/>
          </p:cNvSpPr>
          <p:nvPr/>
        </p:nvSpPr>
        <p:spPr bwMode="auto">
          <a:xfrm flipH="1">
            <a:off x="5208896" y="4381501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Line 77"/>
          <p:cNvSpPr>
            <a:spLocks noChangeShapeType="1"/>
          </p:cNvSpPr>
          <p:nvPr/>
        </p:nvSpPr>
        <p:spPr bwMode="auto">
          <a:xfrm>
            <a:off x="5219700" y="4381501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Line 78"/>
          <p:cNvSpPr>
            <a:spLocks noChangeShapeType="1"/>
          </p:cNvSpPr>
          <p:nvPr/>
        </p:nvSpPr>
        <p:spPr bwMode="auto">
          <a:xfrm>
            <a:off x="5238751" y="4381501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Line 79"/>
          <p:cNvSpPr>
            <a:spLocks noChangeShapeType="1"/>
          </p:cNvSpPr>
          <p:nvPr/>
        </p:nvSpPr>
        <p:spPr bwMode="auto">
          <a:xfrm>
            <a:off x="5981700" y="4362451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Line 80"/>
          <p:cNvSpPr>
            <a:spLocks noChangeShapeType="1"/>
          </p:cNvSpPr>
          <p:nvPr/>
        </p:nvSpPr>
        <p:spPr bwMode="auto">
          <a:xfrm>
            <a:off x="6000750" y="4381500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Line 81"/>
          <p:cNvSpPr>
            <a:spLocks noChangeShapeType="1"/>
          </p:cNvSpPr>
          <p:nvPr/>
        </p:nvSpPr>
        <p:spPr bwMode="auto">
          <a:xfrm>
            <a:off x="6781801" y="4419601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Line 82"/>
          <p:cNvSpPr>
            <a:spLocks noChangeShapeType="1"/>
          </p:cNvSpPr>
          <p:nvPr/>
        </p:nvSpPr>
        <p:spPr bwMode="auto">
          <a:xfrm>
            <a:off x="6800850" y="4419601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Line 83"/>
          <p:cNvSpPr>
            <a:spLocks noChangeShapeType="1"/>
          </p:cNvSpPr>
          <p:nvPr/>
        </p:nvSpPr>
        <p:spPr bwMode="auto">
          <a:xfrm>
            <a:off x="6819900" y="4400551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Line 84"/>
          <p:cNvSpPr>
            <a:spLocks noChangeShapeType="1"/>
          </p:cNvSpPr>
          <p:nvPr/>
        </p:nvSpPr>
        <p:spPr bwMode="auto">
          <a:xfrm>
            <a:off x="7543800" y="4419601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Line 85"/>
          <p:cNvSpPr>
            <a:spLocks noChangeShapeType="1"/>
          </p:cNvSpPr>
          <p:nvPr/>
        </p:nvSpPr>
        <p:spPr bwMode="auto">
          <a:xfrm>
            <a:off x="7590146" y="4430404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Line 86"/>
          <p:cNvSpPr>
            <a:spLocks noChangeShapeType="1"/>
          </p:cNvSpPr>
          <p:nvPr/>
        </p:nvSpPr>
        <p:spPr bwMode="auto">
          <a:xfrm>
            <a:off x="8330252" y="4405953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Line 87"/>
          <p:cNvSpPr>
            <a:spLocks noChangeShapeType="1"/>
          </p:cNvSpPr>
          <p:nvPr/>
        </p:nvSpPr>
        <p:spPr bwMode="auto">
          <a:xfrm>
            <a:off x="8343900" y="4400551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Line 88"/>
          <p:cNvSpPr>
            <a:spLocks noChangeShapeType="1"/>
          </p:cNvSpPr>
          <p:nvPr/>
        </p:nvSpPr>
        <p:spPr bwMode="auto">
          <a:xfrm>
            <a:off x="9353550" y="4381501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Line 89"/>
          <p:cNvSpPr>
            <a:spLocks noChangeShapeType="1"/>
          </p:cNvSpPr>
          <p:nvPr/>
        </p:nvSpPr>
        <p:spPr bwMode="auto">
          <a:xfrm>
            <a:off x="9372601" y="4381501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Text Box 91"/>
          <p:cNvSpPr txBox="1">
            <a:spLocks noChangeArrowheads="1"/>
          </p:cNvSpPr>
          <p:nvPr/>
        </p:nvSpPr>
        <p:spPr bwMode="auto">
          <a:xfrm>
            <a:off x="2208861" y="40927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76" name="Text Box 92"/>
          <p:cNvSpPr txBox="1">
            <a:spLocks noChangeArrowheads="1"/>
          </p:cNvSpPr>
          <p:nvPr/>
        </p:nvSpPr>
        <p:spPr bwMode="auto">
          <a:xfrm>
            <a:off x="3048106" y="40927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3885261" y="40355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78" name="Text Box 94"/>
          <p:cNvSpPr txBox="1">
            <a:spLocks noChangeArrowheads="1"/>
          </p:cNvSpPr>
          <p:nvPr/>
        </p:nvSpPr>
        <p:spPr bwMode="auto">
          <a:xfrm>
            <a:off x="4514956" y="40546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79" name="Text Box 95"/>
          <p:cNvSpPr txBox="1">
            <a:spLocks noChangeArrowheads="1"/>
          </p:cNvSpPr>
          <p:nvPr/>
        </p:nvSpPr>
        <p:spPr bwMode="auto">
          <a:xfrm>
            <a:off x="5276956" y="39403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80" name="Text Box 96"/>
          <p:cNvSpPr txBox="1">
            <a:spLocks noChangeArrowheads="1"/>
          </p:cNvSpPr>
          <p:nvPr/>
        </p:nvSpPr>
        <p:spPr bwMode="auto">
          <a:xfrm>
            <a:off x="6000856" y="392127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81" name="Text Box 97"/>
          <p:cNvSpPr txBox="1">
            <a:spLocks noChangeArrowheads="1"/>
          </p:cNvSpPr>
          <p:nvPr/>
        </p:nvSpPr>
        <p:spPr bwMode="auto">
          <a:xfrm>
            <a:off x="6818961" y="39784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82" name="Text Box 98"/>
          <p:cNvSpPr txBox="1">
            <a:spLocks noChangeArrowheads="1"/>
          </p:cNvSpPr>
          <p:nvPr/>
        </p:nvSpPr>
        <p:spPr bwMode="auto">
          <a:xfrm>
            <a:off x="7600011" y="3845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3" name="Text Box 99"/>
          <p:cNvSpPr txBox="1">
            <a:spLocks noChangeArrowheads="1"/>
          </p:cNvSpPr>
          <p:nvPr/>
        </p:nvSpPr>
        <p:spPr bwMode="auto">
          <a:xfrm>
            <a:off x="8419161" y="38831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84" name="Text Box 100"/>
          <p:cNvSpPr txBox="1">
            <a:spLocks noChangeArrowheads="1"/>
          </p:cNvSpPr>
          <p:nvPr/>
        </p:nvSpPr>
        <p:spPr bwMode="auto">
          <a:xfrm>
            <a:off x="9429856" y="39022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85" name="Text Box 101"/>
          <p:cNvSpPr txBox="1">
            <a:spLocks noChangeArrowheads="1"/>
          </p:cNvSpPr>
          <p:nvPr/>
        </p:nvSpPr>
        <p:spPr bwMode="auto">
          <a:xfrm>
            <a:off x="3047061" y="2702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86" name="Text Box 102"/>
          <p:cNvSpPr txBox="1">
            <a:spLocks noChangeArrowheads="1"/>
          </p:cNvSpPr>
          <p:nvPr/>
        </p:nvSpPr>
        <p:spPr bwMode="auto">
          <a:xfrm>
            <a:off x="4761561" y="2702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87" name="Text Box 103"/>
          <p:cNvSpPr txBox="1">
            <a:spLocks noChangeArrowheads="1"/>
          </p:cNvSpPr>
          <p:nvPr/>
        </p:nvSpPr>
        <p:spPr bwMode="auto">
          <a:xfrm>
            <a:off x="6418911" y="27211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8" name="Text Box 104"/>
          <p:cNvSpPr txBox="1">
            <a:spLocks noChangeArrowheads="1"/>
          </p:cNvSpPr>
          <p:nvPr/>
        </p:nvSpPr>
        <p:spPr bwMode="auto">
          <a:xfrm>
            <a:off x="8076261" y="27211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89" name="Text Box 105"/>
          <p:cNvSpPr txBox="1">
            <a:spLocks noChangeArrowheads="1"/>
          </p:cNvSpPr>
          <p:nvPr/>
        </p:nvSpPr>
        <p:spPr bwMode="auto">
          <a:xfrm>
            <a:off x="4037661" y="18448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90" name="Text Box 106"/>
          <p:cNvSpPr txBox="1">
            <a:spLocks noChangeArrowheads="1"/>
          </p:cNvSpPr>
          <p:nvPr/>
        </p:nvSpPr>
        <p:spPr bwMode="auto">
          <a:xfrm>
            <a:off x="7333311" y="17114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1" name="Text Box 107"/>
          <p:cNvSpPr txBox="1">
            <a:spLocks noChangeArrowheads="1"/>
          </p:cNvSpPr>
          <p:nvPr/>
        </p:nvSpPr>
        <p:spPr bwMode="auto">
          <a:xfrm>
            <a:off x="5771211" y="9875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2" name="Line 108"/>
          <p:cNvSpPr>
            <a:spLocks noChangeShapeType="1"/>
          </p:cNvSpPr>
          <p:nvPr/>
        </p:nvSpPr>
        <p:spPr bwMode="auto">
          <a:xfrm>
            <a:off x="6267450" y="1314450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Text Box 109"/>
          <p:cNvSpPr txBox="1">
            <a:spLocks noChangeArrowheads="1"/>
          </p:cNvSpPr>
          <p:nvPr/>
        </p:nvSpPr>
        <p:spPr bwMode="auto">
          <a:xfrm>
            <a:off x="8458141" y="10074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极大</a:t>
            </a:r>
          </a:p>
        </p:txBody>
      </p:sp>
      <p:sp>
        <p:nvSpPr>
          <p:cNvPr id="194" name="Text Box 110"/>
          <p:cNvSpPr txBox="1">
            <a:spLocks noChangeArrowheads="1"/>
          </p:cNvSpPr>
          <p:nvPr/>
        </p:nvSpPr>
        <p:spPr bwMode="auto">
          <a:xfrm>
            <a:off x="8553391" y="18075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极小</a:t>
            </a:r>
          </a:p>
        </p:txBody>
      </p:sp>
      <p:sp>
        <p:nvSpPr>
          <p:cNvPr id="197" name="Oval 11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Oval 11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Oval 11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Oval 12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Rectangle 121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Line 122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Line 123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Line 124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Line 125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" name="Line 126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" name="Line 127"/>
          <p:cNvSpPr>
            <a:spLocks noChangeShapeType="1"/>
          </p:cNvSpPr>
          <p:nvPr/>
        </p:nvSpPr>
        <p:spPr bwMode="auto">
          <a:xfrm flipH="1">
            <a:off x="3980598" y="4419600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8" name="Line 128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Line 129"/>
          <p:cNvSpPr>
            <a:spLocks noChangeShapeType="1"/>
          </p:cNvSpPr>
          <p:nvPr/>
        </p:nvSpPr>
        <p:spPr bwMode="auto">
          <a:xfrm>
            <a:off x="4476750" y="4438651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0" name="Text Box 4"/>
          <p:cNvSpPr txBox="1">
            <a:spLocks noChangeArrowheads="1"/>
          </p:cNvSpPr>
          <p:nvPr/>
        </p:nvSpPr>
        <p:spPr bwMode="auto">
          <a:xfrm>
            <a:off x="1793875" y="5224567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1" name="Text Box 14"/>
          <p:cNvSpPr txBox="1">
            <a:spLocks noChangeArrowheads="1"/>
          </p:cNvSpPr>
          <p:nvPr/>
        </p:nvSpPr>
        <p:spPr bwMode="auto">
          <a:xfrm>
            <a:off x="2136775" y="52071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12" name="Text Box 15"/>
          <p:cNvSpPr txBox="1">
            <a:spLocks noChangeArrowheads="1"/>
          </p:cNvSpPr>
          <p:nvPr/>
        </p:nvSpPr>
        <p:spPr bwMode="auto">
          <a:xfrm>
            <a:off x="2484439" y="52357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13" name="Text Box 16"/>
          <p:cNvSpPr txBox="1">
            <a:spLocks noChangeArrowheads="1"/>
          </p:cNvSpPr>
          <p:nvPr/>
        </p:nvSpPr>
        <p:spPr bwMode="auto">
          <a:xfrm>
            <a:off x="30892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14" name="Text Box 17"/>
          <p:cNvSpPr txBox="1">
            <a:spLocks noChangeArrowheads="1"/>
          </p:cNvSpPr>
          <p:nvPr/>
        </p:nvSpPr>
        <p:spPr bwMode="auto">
          <a:xfrm>
            <a:off x="34321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15" name="Text Box 18"/>
          <p:cNvSpPr txBox="1">
            <a:spLocks noChangeArrowheads="1"/>
          </p:cNvSpPr>
          <p:nvPr/>
        </p:nvSpPr>
        <p:spPr bwMode="auto">
          <a:xfrm>
            <a:off x="3779839" y="52928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16" name="Text Box 19"/>
          <p:cNvSpPr txBox="1">
            <a:spLocks noChangeArrowheads="1"/>
          </p:cNvSpPr>
          <p:nvPr/>
        </p:nvSpPr>
        <p:spPr bwMode="auto">
          <a:xfrm>
            <a:off x="4370389" y="5283351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7" name="Text Box 20"/>
          <p:cNvSpPr txBox="1">
            <a:spLocks noChangeArrowheads="1"/>
          </p:cNvSpPr>
          <p:nvPr/>
        </p:nvSpPr>
        <p:spPr bwMode="auto">
          <a:xfrm>
            <a:off x="4694239" y="5292876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18" name="Text Box 21"/>
          <p:cNvSpPr txBox="1">
            <a:spLocks noChangeArrowheads="1"/>
          </p:cNvSpPr>
          <p:nvPr/>
        </p:nvSpPr>
        <p:spPr bwMode="auto">
          <a:xfrm>
            <a:off x="5089525" y="531192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19" name="Text Box 22"/>
          <p:cNvSpPr txBox="1">
            <a:spLocks noChangeArrowheads="1"/>
          </p:cNvSpPr>
          <p:nvPr/>
        </p:nvSpPr>
        <p:spPr bwMode="auto">
          <a:xfrm>
            <a:off x="5418139" y="53309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20" name="Text Box 23"/>
          <p:cNvSpPr txBox="1">
            <a:spLocks noChangeArrowheads="1"/>
          </p:cNvSpPr>
          <p:nvPr/>
        </p:nvSpPr>
        <p:spPr bwMode="auto">
          <a:xfrm>
            <a:off x="594677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1" name="Text Box 24"/>
          <p:cNvSpPr txBox="1">
            <a:spLocks noChangeArrowheads="1"/>
          </p:cNvSpPr>
          <p:nvPr/>
        </p:nvSpPr>
        <p:spPr bwMode="auto">
          <a:xfrm>
            <a:off x="6275389" y="53309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222" name="Text Box 25"/>
          <p:cNvSpPr txBox="1">
            <a:spLocks noChangeArrowheads="1"/>
          </p:cNvSpPr>
          <p:nvPr/>
        </p:nvSpPr>
        <p:spPr bwMode="auto">
          <a:xfrm>
            <a:off x="68294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3" name="Text Box 26"/>
          <p:cNvSpPr txBox="1">
            <a:spLocks noChangeArrowheads="1"/>
          </p:cNvSpPr>
          <p:nvPr/>
        </p:nvSpPr>
        <p:spPr bwMode="auto">
          <a:xfrm>
            <a:off x="714692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4" name="Text Box 27"/>
          <p:cNvSpPr txBox="1">
            <a:spLocks noChangeArrowheads="1"/>
          </p:cNvSpPr>
          <p:nvPr/>
        </p:nvSpPr>
        <p:spPr bwMode="auto">
          <a:xfrm>
            <a:off x="74564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225" name="Text Box 28"/>
          <p:cNvSpPr txBox="1">
            <a:spLocks noChangeArrowheads="1"/>
          </p:cNvSpPr>
          <p:nvPr/>
        </p:nvSpPr>
        <p:spPr bwMode="auto">
          <a:xfrm>
            <a:off x="7823200" y="53214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6" name="Text Box 29"/>
          <p:cNvSpPr txBox="1">
            <a:spLocks noChangeArrowheads="1"/>
          </p:cNvSpPr>
          <p:nvPr/>
        </p:nvSpPr>
        <p:spPr bwMode="auto">
          <a:xfrm>
            <a:off x="8180389" y="53500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7" name="Text Box 30"/>
          <p:cNvSpPr txBox="1">
            <a:spLocks noChangeArrowheads="1"/>
          </p:cNvSpPr>
          <p:nvPr/>
        </p:nvSpPr>
        <p:spPr bwMode="auto">
          <a:xfrm>
            <a:off x="87090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28" name="Text Box 31"/>
          <p:cNvSpPr txBox="1">
            <a:spLocks noChangeArrowheads="1"/>
          </p:cNvSpPr>
          <p:nvPr/>
        </p:nvSpPr>
        <p:spPr bwMode="auto">
          <a:xfrm>
            <a:off x="9037639" y="534050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29" name="Text Box 32"/>
          <p:cNvSpPr txBox="1">
            <a:spLocks noChangeArrowheads="1"/>
          </p:cNvSpPr>
          <p:nvPr/>
        </p:nvSpPr>
        <p:spPr bwMode="auto">
          <a:xfrm>
            <a:off x="93995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230" name="Text Box 33"/>
          <p:cNvSpPr txBox="1">
            <a:spLocks noChangeArrowheads="1"/>
          </p:cNvSpPr>
          <p:nvPr/>
        </p:nvSpPr>
        <p:spPr bwMode="auto">
          <a:xfrm>
            <a:off x="972343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231" name="Text Box 34"/>
          <p:cNvSpPr txBox="1">
            <a:spLocks noChangeArrowheads="1"/>
          </p:cNvSpPr>
          <p:nvPr/>
        </p:nvSpPr>
        <p:spPr bwMode="auto">
          <a:xfrm>
            <a:off x="10074276" y="53119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32" name="Text Box 115"/>
          <p:cNvSpPr txBox="1">
            <a:spLocks noChangeArrowheads="1"/>
          </p:cNvSpPr>
          <p:nvPr/>
        </p:nvSpPr>
        <p:spPr bwMode="auto">
          <a:xfrm>
            <a:off x="4346575" y="52833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3" name="Text Box 116"/>
          <p:cNvSpPr txBox="1">
            <a:spLocks noChangeArrowheads="1"/>
          </p:cNvSpPr>
          <p:nvPr/>
        </p:nvSpPr>
        <p:spPr bwMode="auto">
          <a:xfrm>
            <a:off x="4689475" y="529287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95" name="标题 1"/>
          <p:cNvSpPr>
            <a:spLocks noGrp="1"/>
          </p:cNvSpPr>
          <p:nvPr>
            <p:ph type="title"/>
          </p:nvPr>
        </p:nvSpPr>
        <p:spPr>
          <a:xfrm>
            <a:off x="733425" y="300305"/>
            <a:ext cx="10363200" cy="1143000"/>
          </a:xfrm>
        </p:spPr>
        <p:txBody>
          <a:bodyPr/>
          <a:lstStyle/>
          <a:p>
            <a:r>
              <a:rPr lang="en-US" altLang="zh-CN" dirty="0"/>
              <a:t>3.3 α-β</a:t>
            </a:r>
            <a:r>
              <a:rPr lang="zh-CN" altLang="en-US" dirty="0"/>
              <a:t>剪枝算法</a:t>
            </a:r>
          </a:p>
        </p:txBody>
      </p:sp>
    </p:spTree>
    <p:extLst>
      <p:ext uri="{BB962C8B-B14F-4D97-AF65-F5344CB8AC3E}">
        <p14:creationId xmlns:p14="http://schemas.microsoft.com/office/powerpoint/2010/main" val="25358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</a:rPr>
              <a:t>极大节点的下界为</a:t>
            </a: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。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极小节点的上界为。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剪枝的条件：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后辈节点的值≤祖先节点的值时， 剪枝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后辈节点的 值≥祖先节点的值时， 剪枝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简记为：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极小≤极大，剪枝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极大≥极小，剪枝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77"/>
          <p:cNvSpPr>
            <a:spLocks noChangeShapeType="1"/>
          </p:cNvSpPr>
          <p:nvPr/>
        </p:nvSpPr>
        <p:spPr bwMode="auto">
          <a:xfrm>
            <a:off x="8282945" y="4462054"/>
            <a:ext cx="81915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" name="Line 78"/>
          <p:cNvSpPr>
            <a:spLocks noChangeShapeType="1"/>
          </p:cNvSpPr>
          <p:nvPr/>
        </p:nvSpPr>
        <p:spPr bwMode="auto">
          <a:xfrm>
            <a:off x="8282945" y="4411536"/>
            <a:ext cx="1181100" cy="10030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3" name="Line 76"/>
          <p:cNvSpPr>
            <a:spLocks noChangeShapeType="1"/>
          </p:cNvSpPr>
          <p:nvPr/>
        </p:nvSpPr>
        <p:spPr bwMode="auto">
          <a:xfrm>
            <a:off x="7506658" y="4423954"/>
            <a:ext cx="1244291" cy="10235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0" name="Rectangle 108"/>
          <p:cNvSpPr>
            <a:spLocks noChangeArrowheads="1"/>
          </p:cNvSpPr>
          <p:nvPr/>
        </p:nvSpPr>
        <p:spPr bwMode="auto">
          <a:xfrm>
            <a:off x="8648260" y="5410822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1" name="Rectangle 120"/>
          <p:cNvSpPr>
            <a:spLocks noChangeArrowheads="1"/>
          </p:cNvSpPr>
          <p:nvPr/>
        </p:nvSpPr>
        <p:spPr bwMode="auto">
          <a:xfrm>
            <a:off x="9368795" y="5471703"/>
            <a:ext cx="187372" cy="371617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Rectangle 119"/>
          <p:cNvSpPr>
            <a:spLocks noChangeArrowheads="1"/>
          </p:cNvSpPr>
          <p:nvPr/>
        </p:nvSpPr>
        <p:spPr bwMode="auto">
          <a:xfrm>
            <a:off x="8964578" y="5390846"/>
            <a:ext cx="269235" cy="4792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Rectangle 118"/>
          <p:cNvSpPr>
            <a:spLocks noChangeArrowheads="1"/>
          </p:cNvSpPr>
          <p:nvPr/>
        </p:nvSpPr>
        <p:spPr bwMode="auto">
          <a:xfrm>
            <a:off x="8149595" y="5465354"/>
            <a:ext cx="419100" cy="43255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Rectangle 115"/>
          <p:cNvSpPr>
            <a:spLocks noChangeArrowheads="1"/>
          </p:cNvSpPr>
          <p:nvPr/>
        </p:nvSpPr>
        <p:spPr bwMode="auto">
          <a:xfrm>
            <a:off x="7095495" y="5459004"/>
            <a:ext cx="209550" cy="37465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Rectangle 113"/>
          <p:cNvSpPr>
            <a:spLocks noChangeArrowheads="1"/>
          </p:cNvSpPr>
          <p:nvPr/>
        </p:nvSpPr>
        <p:spPr bwMode="auto">
          <a:xfrm>
            <a:off x="3368045" y="5357404"/>
            <a:ext cx="266700" cy="431800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Rectangle 111"/>
          <p:cNvSpPr>
            <a:spLocks noChangeArrowheads="1"/>
          </p:cNvSpPr>
          <p:nvPr/>
        </p:nvSpPr>
        <p:spPr bwMode="auto">
          <a:xfrm>
            <a:off x="2091695" y="5287554"/>
            <a:ext cx="217511" cy="48752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Rectangle 108"/>
          <p:cNvSpPr>
            <a:spLocks noChangeArrowheads="1"/>
          </p:cNvSpPr>
          <p:nvPr/>
        </p:nvSpPr>
        <p:spPr bwMode="auto">
          <a:xfrm>
            <a:off x="1708705" y="5325654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Text Box 18"/>
          <p:cNvSpPr txBox="1">
            <a:spLocks noChangeArrowheads="1"/>
          </p:cNvSpPr>
          <p:nvPr/>
        </p:nvSpPr>
        <p:spPr bwMode="auto">
          <a:xfrm>
            <a:off x="7395533" y="5402003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9324985" y="5429298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142" name="Text Box 22"/>
          <p:cNvSpPr txBox="1">
            <a:spLocks noChangeArrowheads="1"/>
          </p:cNvSpPr>
          <p:nvPr/>
        </p:nvSpPr>
        <p:spPr bwMode="auto">
          <a:xfrm>
            <a:off x="8976683" y="5403635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43" name="Text Box 20"/>
          <p:cNvSpPr txBox="1">
            <a:spLocks noChangeArrowheads="1"/>
          </p:cNvSpPr>
          <p:nvPr/>
        </p:nvSpPr>
        <p:spPr bwMode="auto">
          <a:xfrm>
            <a:off x="8124835" y="5458721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44" name="Text Box 19"/>
          <p:cNvSpPr txBox="1">
            <a:spLocks noChangeArrowheads="1"/>
          </p:cNvSpPr>
          <p:nvPr/>
        </p:nvSpPr>
        <p:spPr bwMode="auto">
          <a:xfrm>
            <a:off x="7762245" y="54020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45" name="Text Box 17"/>
          <p:cNvSpPr txBox="1">
            <a:spLocks noChangeArrowheads="1"/>
          </p:cNvSpPr>
          <p:nvPr/>
        </p:nvSpPr>
        <p:spPr bwMode="auto">
          <a:xfrm>
            <a:off x="7085970" y="54210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46" name="Text Box 4"/>
          <p:cNvSpPr txBox="1">
            <a:spLocks noChangeArrowheads="1"/>
          </p:cNvSpPr>
          <p:nvPr/>
        </p:nvSpPr>
        <p:spPr bwMode="auto">
          <a:xfrm>
            <a:off x="1732920" y="5328646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47" name="Text Box 8"/>
          <p:cNvSpPr txBox="1">
            <a:spLocks noChangeArrowheads="1"/>
          </p:cNvSpPr>
          <p:nvPr/>
        </p:nvSpPr>
        <p:spPr bwMode="auto">
          <a:xfrm>
            <a:off x="3371220" y="53448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48" name="Text Box 5"/>
          <p:cNvSpPr txBox="1">
            <a:spLocks noChangeArrowheads="1"/>
          </p:cNvSpPr>
          <p:nvPr/>
        </p:nvSpPr>
        <p:spPr bwMode="auto">
          <a:xfrm>
            <a:off x="2075820" y="531500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49" name="Rectangle 112"/>
          <p:cNvSpPr>
            <a:spLocks noChangeArrowheads="1"/>
          </p:cNvSpPr>
          <p:nvPr/>
        </p:nvSpPr>
        <p:spPr bwMode="auto">
          <a:xfrm>
            <a:off x="2434595" y="5343756"/>
            <a:ext cx="419100" cy="444974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Text Box 6"/>
          <p:cNvSpPr txBox="1">
            <a:spLocks noChangeArrowheads="1"/>
          </p:cNvSpPr>
          <p:nvPr/>
        </p:nvSpPr>
        <p:spPr bwMode="auto">
          <a:xfrm>
            <a:off x="2437131" y="5343574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1" name="Text Box 7"/>
          <p:cNvSpPr txBox="1">
            <a:spLocks noChangeArrowheads="1"/>
          </p:cNvSpPr>
          <p:nvPr/>
        </p:nvSpPr>
        <p:spPr bwMode="auto">
          <a:xfrm>
            <a:off x="3028320" y="53448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52" name="Text Box 9"/>
          <p:cNvSpPr txBox="1">
            <a:spLocks noChangeArrowheads="1"/>
          </p:cNvSpPr>
          <p:nvPr/>
        </p:nvSpPr>
        <p:spPr bwMode="auto">
          <a:xfrm>
            <a:off x="3718883" y="53734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3" name="Text Box 10"/>
          <p:cNvSpPr txBox="1">
            <a:spLocks noChangeArrowheads="1"/>
          </p:cNvSpPr>
          <p:nvPr/>
        </p:nvSpPr>
        <p:spPr bwMode="auto">
          <a:xfrm>
            <a:off x="4285620" y="53639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54" name="Text Box 11"/>
          <p:cNvSpPr txBox="1">
            <a:spLocks noChangeArrowheads="1"/>
          </p:cNvSpPr>
          <p:nvPr/>
        </p:nvSpPr>
        <p:spPr bwMode="auto">
          <a:xfrm>
            <a:off x="4628520" y="537342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55" name="Text Box 12"/>
          <p:cNvSpPr txBox="1">
            <a:spLocks noChangeArrowheads="1"/>
          </p:cNvSpPr>
          <p:nvPr/>
        </p:nvSpPr>
        <p:spPr bwMode="auto">
          <a:xfrm>
            <a:off x="5028570" y="539247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56" name="Text Box 13"/>
          <p:cNvSpPr txBox="1">
            <a:spLocks noChangeArrowheads="1"/>
          </p:cNvSpPr>
          <p:nvPr/>
        </p:nvSpPr>
        <p:spPr bwMode="auto">
          <a:xfrm>
            <a:off x="5357183" y="54115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7" name="Text Box 14"/>
          <p:cNvSpPr txBox="1">
            <a:spLocks noChangeArrowheads="1"/>
          </p:cNvSpPr>
          <p:nvPr/>
        </p:nvSpPr>
        <p:spPr bwMode="auto">
          <a:xfrm>
            <a:off x="5885820" y="54210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58" name="Text Box 15"/>
          <p:cNvSpPr txBox="1">
            <a:spLocks noChangeArrowheads="1"/>
          </p:cNvSpPr>
          <p:nvPr/>
        </p:nvSpPr>
        <p:spPr bwMode="auto">
          <a:xfrm>
            <a:off x="6214433" y="54115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59" name="Text Box 16"/>
          <p:cNvSpPr txBox="1">
            <a:spLocks noChangeArrowheads="1"/>
          </p:cNvSpPr>
          <p:nvPr/>
        </p:nvSpPr>
        <p:spPr bwMode="auto">
          <a:xfrm>
            <a:off x="6781170" y="54020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0" name="Text Box 21"/>
          <p:cNvSpPr txBox="1">
            <a:spLocks noChangeArrowheads="1"/>
          </p:cNvSpPr>
          <p:nvPr/>
        </p:nvSpPr>
        <p:spPr bwMode="auto">
          <a:xfrm>
            <a:off x="8648070" y="543139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61" name="Text Box 24"/>
          <p:cNvSpPr txBox="1">
            <a:spLocks noChangeArrowheads="1"/>
          </p:cNvSpPr>
          <p:nvPr/>
        </p:nvSpPr>
        <p:spPr bwMode="auto">
          <a:xfrm>
            <a:off x="9662483" y="5402003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162" name="Text Box 25"/>
          <p:cNvSpPr txBox="1">
            <a:spLocks noChangeArrowheads="1"/>
          </p:cNvSpPr>
          <p:nvPr/>
        </p:nvSpPr>
        <p:spPr bwMode="auto">
          <a:xfrm>
            <a:off x="10013320" y="539247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" name="Oval 26"/>
          <p:cNvSpPr>
            <a:spLocks noChangeArrowheads="1"/>
          </p:cNvSpPr>
          <p:nvPr/>
        </p:nvSpPr>
        <p:spPr bwMode="auto">
          <a:xfrm>
            <a:off x="2739395" y="4214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Oval 27"/>
          <p:cNvSpPr>
            <a:spLocks noChangeArrowheads="1"/>
          </p:cNvSpPr>
          <p:nvPr/>
        </p:nvSpPr>
        <p:spPr bwMode="auto">
          <a:xfrm>
            <a:off x="1863095" y="4214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Oval 28"/>
          <p:cNvSpPr>
            <a:spLocks noChangeArrowheads="1"/>
          </p:cNvSpPr>
          <p:nvPr/>
        </p:nvSpPr>
        <p:spPr bwMode="auto">
          <a:xfrm>
            <a:off x="3596645" y="4195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Oval 29"/>
          <p:cNvSpPr>
            <a:spLocks noChangeArrowheads="1"/>
          </p:cNvSpPr>
          <p:nvPr/>
        </p:nvSpPr>
        <p:spPr bwMode="auto">
          <a:xfrm>
            <a:off x="4282445" y="4195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Oval 30"/>
          <p:cNvSpPr>
            <a:spLocks noChangeArrowheads="1"/>
          </p:cNvSpPr>
          <p:nvPr/>
        </p:nvSpPr>
        <p:spPr bwMode="auto">
          <a:xfrm>
            <a:off x="50253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Oval 31"/>
          <p:cNvSpPr>
            <a:spLocks noChangeArrowheads="1"/>
          </p:cNvSpPr>
          <p:nvPr/>
        </p:nvSpPr>
        <p:spPr bwMode="auto">
          <a:xfrm>
            <a:off x="573024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Oval 32"/>
          <p:cNvSpPr>
            <a:spLocks noChangeArrowheads="1"/>
          </p:cNvSpPr>
          <p:nvPr/>
        </p:nvSpPr>
        <p:spPr bwMode="auto">
          <a:xfrm>
            <a:off x="65493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Oval 33"/>
          <p:cNvSpPr>
            <a:spLocks noChangeArrowheads="1"/>
          </p:cNvSpPr>
          <p:nvPr/>
        </p:nvSpPr>
        <p:spPr bwMode="auto">
          <a:xfrm>
            <a:off x="733044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Oval 34"/>
          <p:cNvSpPr>
            <a:spLocks noChangeArrowheads="1"/>
          </p:cNvSpPr>
          <p:nvPr/>
        </p:nvSpPr>
        <p:spPr bwMode="auto">
          <a:xfrm>
            <a:off x="81114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Oval 35"/>
          <p:cNvSpPr>
            <a:spLocks noChangeArrowheads="1"/>
          </p:cNvSpPr>
          <p:nvPr/>
        </p:nvSpPr>
        <p:spPr bwMode="auto">
          <a:xfrm>
            <a:off x="9140195" y="41382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" name="Oval 40"/>
          <p:cNvSpPr>
            <a:spLocks noChangeArrowheads="1"/>
          </p:cNvSpPr>
          <p:nvPr/>
        </p:nvSpPr>
        <p:spPr bwMode="auto">
          <a:xfrm>
            <a:off x="3634745" y="1928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8" name="Oval 41"/>
          <p:cNvSpPr>
            <a:spLocks noChangeArrowheads="1"/>
          </p:cNvSpPr>
          <p:nvPr/>
        </p:nvSpPr>
        <p:spPr bwMode="auto">
          <a:xfrm>
            <a:off x="6987545" y="1909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" name="Rectangle 42"/>
          <p:cNvSpPr>
            <a:spLocks noChangeArrowheads="1"/>
          </p:cNvSpPr>
          <p:nvPr/>
        </p:nvSpPr>
        <p:spPr bwMode="auto">
          <a:xfrm>
            <a:off x="5324750" y="10902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" name="Line 43"/>
          <p:cNvSpPr>
            <a:spLocks noChangeShapeType="1"/>
          </p:cNvSpPr>
          <p:nvPr/>
        </p:nvSpPr>
        <p:spPr bwMode="auto">
          <a:xfrm flipH="1">
            <a:off x="3844295" y="1414054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Line 44"/>
          <p:cNvSpPr>
            <a:spLocks noChangeShapeType="1"/>
          </p:cNvSpPr>
          <p:nvPr/>
        </p:nvSpPr>
        <p:spPr bwMode="auto">
          <a:xfrm>
            <a:off x="5482595" y="1433104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Line 45"/>
          <p:cNvSpPr>
            <a:spLocks noChangeShapeType="1"/>
          </p:cNvSpPr>
          <p:nvPr/>
        </p:nvSpPr>
        <p:spPr bwMode="auto">
          <a:xfrm flipH="1">
            <a:off x="2815595" y="2195104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Line 46"/>
          <p:cNvSpPr>
            <a:spLocks noChangeShapeType="1"/>
          </p:cNvSpPr>
          <p:nvPr/>
        </p:nvSpPr>
        <p:spPr bwMode="auto">
          <a:xfrm>
            <a:off x="3691895" y="2214154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Line 47"/>
          <p:cNvSpPr>
            <a:spLocks noChangeShapeType="1"/>
          </p:cNvSpPr>
          <p:nvPr/>
        </p:nvSpPr>
        <p:spPr bwMode="auto">
          <a:xfrm flipH="1">
            <a:off x="6168395" y="2157004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5" name="Line 48"/>
          <p:cNvSpPr>
            <a:spLocks noChangeShapeType="1"/>
          </p:cNvSpPr>
          <p:nvPr/>
        </p:nvSpPr>
        <p:spPr bwMode="auto">
          <a:xfrm>
            <a:off x="7120895" y="2195104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" name="Line 49"/>
          <p:cNvSpPr>
            <a:spLocks noChangeShapeType="1"/>
          </p:cNvSpPr>
          <p:nvPr/>
        </p:nvSpPr>
        <p:spPr bwMode="auto">
          <a:xfrm flipH="1">
            <a:off x="2034545" y="3147604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" name="Line 50"/>
          <p:cNvSpPr>
            <a:spLocks noChangeShapeType="1"/>
          </p:cNvSpPr>
          <p:nvPr/>
        </p:nvSpPr>
        <p:spPr bwMode="auto">
          <a:xfrm>
            <a:off x="2796545" y="3185704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Line 51"/>
          <p:cNvSpPr>
            <a:spLocks noChangeShapeType="1"/>
          </p:cNvSpPr>
          <p:nvPr/>
        </p:nvSpPr>
        <p:spPr bwMode="auto">
          <a:xfrm flipH="1">
            <a:off x="3710945" y="3147604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" name="Line 52"/>
          <p:cNvSpPr>
            <a:spLocks noChangeShapeType="1"/>
          </p:cNvSpPr>
          <p:nvPr/>
        </p:nvSpPr>
        <p:spPr bwMode="auto">
          <a:xfrm>
            <a:off x="4415795" y="3185704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" name="Line 53"/>
          <p:cNvSpPr>
            <a:spLocks noChangeShapeType="1"/>
          </p:cNvSpPr>
          <p:nvPr/>
        </p:nvSpPr>
        <p:spPr bwMode="auto">
          <a:xfrm>
            <a:off x="4472945" y="3185704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" name="Line 54"/>
          <p:cNvSpPr>
            <a:spLocks noChangeShapeType="1"/>
          </p:cNvSpPr>
          <p:nvPr/>
        </p:nvSpPr>
        <p:spPr bwMode="auto">
          <a:xfrm>
            <a:off x="4491995" y="3223804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2" name="Line 55"/>
          <p:cNvSpPr>
            <a:spLocks noChangeShapeType="1"/>
          </p:cNvSpPr>
          <p:nvPr/>
        </p:nvSpPr>
        <p:spPr bwMode="auto">
          <a:xfrm>
            <a:off x="6187445" y="3128554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Line 56"/>
          <p:cNvSpPr>
            <a:spLocks noChangeShapeType="1"/>
          </p:cNvSpPr>
          <p:nvPr/>
        </p:nvSpPr>
        <p:spPr bwMode="auto">
          <a:xfrm>
            <a:off x="6187445" y="3128554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Line 57"/>
          <p:cNvSpPr>
            <a:spLocks noChangeShapeType="1"/>
          </p:cNvSpPr>
          <p:nvPr/>
        </p:nvSpPr>
        <p:spPr bwMode="auto">
          <a:xfrm>
            <a:off x="7863845" y="3147604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Line 58"/>
          <p:cNvSpPr>
            <a:spLocks noChangeShapeType="1"/>
          </p:cNvSpPr>
          <p:nvPr/>
        </p:nvSpPr>
        <p:spPr bwMode="auto">
          <a:xfrm>
            <a:off x="7901945" y="3166654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Line 59"/>
          <p:cNvSpPr>
            <a:spLocks noChangeShapeType="1"/>
          </p:cNvSpPr>
          <p:nvPr/>
        </p:nvSpPr>
        <p:spPr bwMode="auto">
          <a:xfrm flipH="1">
            <a:off x="1824995" y="4481104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Line 60"/>
          <p:cNvSpPr>
            <a:spLocks noChangeShapeType="1"/>
          </p:cNvSpPr>
          <p:nvPr/>
        </p:nvSpPr>
        <p:spPr bwMode="auto">
          <a:xfrm>
            <a:off x="1977395" y="4519204"/>
            <a:ext cx="228600" cy="7810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Line 61"/>
          <p:cNvSpPr>
            <a:spLocks noChangeShapeType="1"/>
          </p:cNvSpPr>
          <p:nvPr/>
        </p:nvSpPr>
        <p:spPr bwMode="auto">
          <a:xfrm flipH="1">
            <a:off x="2625095" y="4481104"/>
            <a:ext cx="2476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Line 62"/>
          <p:cNvSpPr>
            <a:spLocks noChangeShapeType="1"/>
          </p:cNvSpPr>
          <p:nvPr/>
        </p:nvSpPr>
        <p:spPr bwMode="auto">
          <a:xfrm>
            <a:off x="2891795" y="4481104"/>
            <a:ext cx="228600" cy="876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Line 63"/>
          <p:cNvSpPr>
            <a:spLocks noChangeShapeType="1"/>
          </p:cNvSpPr>
          <p:nvPr/>
        </p:nvSpPr>
        <p:spPr bwMode="auto">
          <a:xfrm flipH="1">
            <a:off x="3520445" y="4481104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Line 64"/>
          <p:cNvSpPr>
            <a:spLocks noChangeShapeType="1"/>
          </p:cNvSpPr>
          <p:nvPr/>
        </p:nvSpPr>
        <p:spPr bwMode="auto">
          <a:xfrm flipH="1">
            <a:off x="3920495" y="4462054"/>
            <a:ext cx="47625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Line 65"/>
          <p:cNvSpPr>
            <a:spLocks noChangeShapeType="1"/>
          </p:cNvSpPr>
          <p:nvPr/>
        </p:nvSpPr>
        <p:spPr bwMode="auto">
          <a:xfrm>
            <a:off x="4415795" y="4462054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Line 66"/>
          <p:cNvSpPr>
            <a:spLocks noChangeShapeType="1"/>
          </p:cNvSpPr>
          <p:nvPr/>
        </p:nvSpPr>
        <p:spPr bwMode="auto">
          <a:xfrm>
            <a:off x="4415795" y="4481104"/>
            <a:ext cx="34290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Line 67"/>
          <p:cNvSpPr>
            <a:spLocks noChangeShapeType="1"/>
          </p:cNvSpPr>
          <p:nvPr/>
        </p:nvSpPr>
        <p:spPr bwMode="auto">
          <a:xfrm flipH="1">
            <a:off x="5120645" y="4423954"/>
            <a:ext cx="381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Line 68"/>
          <p:cNvSpPr>
            <a:spLocks noChangeShapeType="1"/>
          </p:cNvSpPr>
          <p:nvPr/>
        </p:nvSpPr>
        <p:spPr bwMode="auto">
          <a:xfrm>
            <a:off x="5158745" y="4423954"/>
            <a:ext cx="4000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" name="Line 69"/>
          <p:cNvSpPr>
            <a:spLocks noChangeShapeType="1"/>
          </p:cNvSpPr>
          <p:nvPr/>
        </p:nvSpPr>
        <p:spPr bwMode="auto">
          <a:xfrm>
            <a:off x="5177795" y="4423954"/>
            <a:ext cx="8382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" name="Line 70"/>
          <p:cNvSpPr>
            <a:spLocks noChangeShapeType="1"/>
          </p:cNvSpPr>
          <p:nvPr/>
        </p:nvSpPr>
        <p:spPr bwMode="auto">
          <a:xfrm>
            <a:off x="5920745" y="4404904"/>
            <a:ext cx="49530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8" name="Line 71"/>
          <p:cNvSpPr>
            <a:spLocks noChangeShapeType="1"/>
          </p:cNvSpPr>
          <p:nvPr/>
        </p:nvSpPr>
        <p:spPr bwMode="auto">
          <a:xfrm>
            <a:off x="5939795" y="4423954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Line 72"/>
          <p:cNvSpPr>
            <a:spLocks noChangeShapeType="1"/>
          </p:cNvSpPr>
          <p:nvPr/>
        </p:nvSpPr>
        <p:spPr bwMode="auto">
          <a:xfrm>
            <a:off x="6720845" y="4462054"/>
            <a:ext cx="4953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0" name="Line 73"/>
          <p:cNvSpPr>
            <a:spLocks noChangeShapeType="1"/>
          </p:cNvSpPr>
          <p:nvPr/>
        </p:nvSpPr>
        <p:spPr bwMode="auto">
          <a:xfrm>
            <a:off x="6739895" y="4462054"/>
            <a:ext cx="8001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1" name="Line 74"/>
          <p:cNvSpPr>
            <a:spLocks noChangeShapeType="1"/>
          </p:cNvSpPr>
          <p:nvPr/>
        </p:nvSpPr>
        <p:spPr bwMode="auto">
          <a:xfrm>
            <a:off x="6758945" y="4443004"/>
            <a:ext cx="11430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2" name="Line 75"/>
          <p:cNvSpPr>
            <a:spLocks noChangeShapeType="1"/>
          </p:cNvSpPr>
          <p:nvPr/>
        </p:nvSpPr>
        <p:spPr bwMode="auto">
          <a:xfrm>
            <a:off x="7482845" y="4462054"/>
            <a:ext cx="8382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6" name="Line 79"/>
          <p:cNvSpPr>
            <a:spLocks noChangeShapeType="1"/>
          </p:cNvSpPr>
          <p:nvPr/>
        </p:nvSpPr>
        <p:spPr bwMode="auto">
          <a:xfrm>
            <a:off x="9292595" y="4423954"/>
            <a:ext cx="4953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" name="Line 80"/>
          <p:cNvSpPr>
            <a:spLocks noChangeShapeType="1"/>
          </p:cNvSpPr>
          <p:nvPr/>
        </p:nvSpPr>
        <p:spPr bwMode="auto">
          <a:xfrm>
            <a:off x="9311645" y="4423954"/>
            <a:ext cx="9525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8" name="Text Box 81"/>
          <p:cNvSpPr txBox="1">
            <a:spLocks noChangeArrowheads="1"/>
          </p:cNvSpPr>
          <p:nvPr/>
        </p:nvSpPr>
        <p:spPr bwMode="auto">
          <a:xfrm>
            <a:off x="2071705" y="41351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9" name="Text Box 82"/>
          <p:cNvSpPr txBox="1">
            <a:spLocks noChangeArrowheads="1"/>
          </p:cNvSpPr>
          <p:nvPr/>
        </p:nvSpPr>
        <p:spPr bwMode="auto">
          <a:xfrm>
            <a:off x="3005155" y="2668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0" name="Text Box 83"/>
          <p:cNvSpPr txBox="1">
            <a:spLocks noChangeArrowheads="1"/>
          </p:cNvSpPr>
          <p:nvPr/>
        </p:nvSpPr>
        <p:spPr bwMode="auto">
          <a:xfrm>
            <a:off x="2987151" y="4020879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21" name="Line 85"/>
          <p:cNvSpPr>
            <a:spLocks noChangeShapeType="1"/>
          </p:cNvSpPr>
          <p:nvPr/>
        </p:nvSpPr>
        <p:spPr bwMode="auto">
          <a:xfrm flipH="1">
            <a:off x="2891795" y="4728754"/>
            <a:ext cx="209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2" name="Text Box 86"/>
          <p:cNvSpPr txBox="1">
            <a:spLocks noChangeArrowheads="1"/>
          </p:cNvSpPr>
          <p:nvPr/>
        </p:nvSpPr>
        <p:spPr bwMode="auto">
          <a:xfrm>
            <a:off x="3329005" y="1525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3" name="Text Box 87"/>
          <p:cNvSpPr txBox="1">
            <a:spLocks noChangeArrowheads="1"/>
          </p:cNvSpPr>
          <p:nvPr/>
        </p:nvSpPr>
        <p:spPr bwMode="auto">
          <a:xfrm>
            <a:off x="3805255" y="40399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4" name="Text Box 88"/>
          <p:cNvSpPr txBox="1">
            <a:spLocks noChangeArrowheads="1"/>
          </p:cNvSpPr>
          <p:nvPr/>
        </p:nvSpPr>
        <p:spPr bwMode="auto">
          <a:xfrm>
            <a:off x="4605355" y="25349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5" name="Line 89"/>
          <p:cNvSpPr>
            <a:spLocks noChangeShapeType="1"/>
          </p:cNvSpPr>
          <p:nvPr/>
        </p:nvSpPr>
        <p:spPr bwMode="auto">
          <a:xfrm flipH="1">
            <a:off x="4263395" y="3681004"/>
            <a:ext cx="2667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6" name="Line 90"/>
          <p:cNvSpPr>
            <a:spLocks noChangeShapeType="1"/>
          </p:cNvSpPr>
          <p:nvPr/>
        </p:nvSpPr>
        <p:spPr bwMode="auto">
          <a:xfrm flipH="1">
            <a:off x="4777745" y="3661954"/>
            <a:ext cx="1905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7" name="Line 91"/>
          <p:cNvSpPr>
            <a:spLocks noChangeShapeType="1"/>
          </p:cNvSpPr>
          <p:nvPr/>
        </p:nvSpPr>
        <p:spPr bwMode="auto">
          <a:xfrm flipH="1">
            <a:off x="5129699" y="3563046"/>
            <a:ext cx="152400" cy="2857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8" name="Text Box 92"/>
          <p:cNvSpPr txBox="1">
            <a:spLocks noChangeArrowheads="1"/>
          </p:cNvSpPr>
          <p:nvPr/>
        </p:nvSpPr>
        <p:spPr bwMode="auto">
          <a:xfrm>
            <a:off x="5748355" y="9538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9" name="Text Box 93"/>
          <p:cNvSpPr txBox="1">
            <a:spLocks noChangeArrowheads="1"/>
          </p:cNvSpPr>
          <p:nvPr/>
        </p:nvSpPr>
        <p:spPr bwMode="auto">
          <a:xfrm>
            <a:off x="6586163" y="3794043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4" name="Text Box 98"/>
          <p:cNvSpPr txBox="1">
            <a:spLocks noChangeArrowheads="1"/>
          </p:cNvSpPr>
          <p:nvPr/>
        </p:nvSpPr>
        <p:spPr bwMode="auto">
          <a:xfrm>
            <a:off x="5682282" y="274308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5" name="Text Box 99"/>
          <p:cNvSpPr txBox="1">
            <a:spLocks noChangeArrowheads="1"/>
          </p:cNvSpPr>
          <p:nvPr/>
        </p:nvSpPr>
        <p:spPr bwMode="auto">
          <a:xfrm>
            <a:off x="7500956" y="38494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7" name="Text Box 101"/>
          <p:cNvSpPr txBox="1">
            <a:spLocks noChangeArrowheads="1"/>
          </p:cNvSpPr>
          <p:nvPr/>
        </p:nvSpPr>
        <p:spPr bwMode="auto">
          <a:xfrm>
            <a:off x="7291405" y="16967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8" name="Text Box 102"/>
          <p:cNvSpPr txBox="1">
            <a:spLocks noChangeArrowheads="1"/>
          </p:cNvSpPr>
          <p:nvPr/>
        </p:nvSpPr>
        <p:spPr bwMode="auto">
          <a:xfrm>
            <a:off x="8224855" y="37922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39" name="Text Box 103"/>
          <p:cNvSpPr txBox="1">
            <a:spLocks noChangeArrowheads="1"/>
          </p:cNvSpPr>
          <p:nvPr/>
        </p:nvSpPr>
        <p:spPr bwMode="auto">
          <a:xfrm>
            <a:off x="8015305" y="26111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40" name="Line 104"/>
          <p:cNvSpPr>
            <a:spLocks noChangeShapeType="1"/>
          </p:cNvSpPr>
          <p:nvPr/>
        </p:nvSpPr>
        <p:spPr bwMode="auto">
          <a:xfrm flipV="1">
            <a:off x="8267982" y="3429696"/>
            <a:ext cx="3048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1" name="Line 105"/>
          <p:cNvSpPr>
            <a:spLocks noChangeShapeType="1"/>
          </p:cNvSpPr>
          <p:nvPr/>
        </p:nvSpPr>
        <p:spPr bwMode="auto">
          <a:xfrm flipV="1">
            <a:off x="5768345" y="1071154"/>
            <a:ext cx="24765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2" name="Text Box 106"/>
          <p:cNvSpPr txBox="1">
            <a:spLocks noChangeArrowheads="1"/>
          </p:cNvSpPr>
          <p:nvPr/>
        </p:nvSpPr>
        <p:spPr bwMode="auto">
          <a:xfrm>
            <a:off x="5786455" y="1144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43" name="Line 107"/>
          <p:cNvSpPr>
            <a:spLocks noChangeShapeType="1"/>
          </p:cNvSpPr>
          <p:nvPr/>
        </p:nvSpPr>
        <p:spPr bwMode="auto">
          <a:xfrm>
            <a:off x="6206495" y="1433104"/>
            <a:ext cx="590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7" name="Line 100"/>
          <p:cNvSpPr>
            <a:spLocks noChangeShapeType="1"/>
          </p:cNvSpPr>
          <p:nvPr/>
        </p:nvSpPr>
        <p:spPr bwMode="auto">
          <a:xfrm flipV="1">
            <a:off x="7281232" y="4995454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8" name="Line 100"/>
          <p:cNvSpPr>
            <a:spLocks noChangeShapeType="1"/>
          </p:cNvSpPr>
          <p:nvPr/>
        </p:nvSpPr>
        <p:spPr bwMode="auto">
          <a:xfrm flipV="1">
            <a:off x="7516917" y="4985871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2" name="Text Box 101"/>
          <p:cNvSpPr txBox="1">
            <a:spLocks noChangeArrowheads="1"/>
          </p:cNvSpPr>
          <p:nvPr/>
        </p:nvSpPr>
        <p:spPr bwMode="auto">
          <a:xfrm>
            <a:off x="6337494" y="272403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63" name="Line 97"/>
          <p:cNvSpPr>
            <a:spLocks noChangeShapeType="1"/>
          </p:cNvSpPr>
          <p:nvPr/>
        </p:nvSpPr>
        <p:spPr bwMode="auto">
          <a:xfrm flipV="1">
            <a:off x="5739107" y="2859829"/>
            <a:ext cx="19050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Rectangle 36"/>
          <p:cNvSpPr>
            <a:spLocks noChangeArrowheads="1"/>
          </p:cNvSpPr>
          <p:nvPr/>
        </p:nvSpPr>
        <p:spPr bwMode="auto">
          <a:xfrm>
            <a:off x="2682245" y="28428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Rectangle 37"/>
          <p:cNvSpPr>
            <a:spLocks noChangeArrowheads="1"/>
          </p:cNvSpPr>
          <p:nvPr/>
        </p:nvSpPr>
        <p:spPr bwMode="auto">
          <a:xfrm>
            <a:off x="4320545" y="28428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Rectangle 38"/>
          <p:cNvSpPr>
            <a:spLocks noChangeArrowheads="1"/>
          </p:cNvSpPr>
          <p:nvPr/>
        </p:nvSpPr>
        <p:spPr bwMode="auto">
          <a:xfrm>
            <a:off x="6054095" y="28047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" name="Rectangle 39"/>
          <p:cNvSpPr>
            <a:spLocks noChangeArrowheads="1"/>
          </p:cNvSpPr>
          <p:nvPr/>
        </p:nvSpPr>
        <p:spPr bwMode="auto">
          <a:xfrm>
            <a:off x="7692395" y="28047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131" grpId="0" animBg="1"/>
      <p:bldP spid="132" grpId="0" animBg="1"/>
      <p:bldP spid="133" grpId="0" animBg="1"/>
      <p:bldP spid="136" grpId="0" animBg="1"/>
      <p:bldP spid="137" grpId="0" animBg="1"/>
      <p:bldP spid="138" grpId="0" animBg="1"/>
      <p:bldP spid="139" grpId="0" animBg="1"/>
      <p:bldP spid="149" grpId="0" animBg="1"/>
      <p:bldP spid="218" grpId="0" autoUpdateAnimBg="0"/>
      <p:bldP spid="219" grpId="0" autoUpdateAnimBg="0"/>
      <p:bldP spid="220" grpId="0" autoUpdateAnimBg="0"/>
      <p:bldP spid="221" grpId="0" animBg="1"/>
      <p:bldP spid="222" grpId="0" autoUpdateAnimBg="0"/>
      <p:bldP spid="223" grpId="0" autoUpdateAnimBg="0"/>
      <p:bldP spid="224" grpId="0" autoUpdateAnimBg="0"/>
      <p:bldP spid="225" grpId="0" animBg="1"/>
      <p:bldP spid="226" grpId="0" animBg="1"/>
      <p:bldP spid="227" grpId="0" animBg="1"/>
      <p:bldP spid="228" grpId="0" autoUpdateAnimBg="0"/>
      <p:bldP spid="229" grpId="0" autoUpdateAnimBg="0"/>
      <p:bldP spid="234" grpId="0" autoUpdateAnimBg="0"/>
      <p:bldP spid="235" grpId="0" autoUpdateAnimBg="0"/>
      <p:bldP spid="237" grpId="0" autoUpdateAnimBg="0"/>
      <p:bldP spid="238" grpId="0" autoUpdateAnimBg="0"/>
      <p:bldP spid="239" grpId="0" autoUpdateAnimBg="0"/>
      <p:bldP spid="240" grpId="0" animBg="1"/>
      <p:bldP spid="241" grpId="0" animBg="1"/>
      <p:bldP spid="242" grpId="0" autoUpdateAnimBg="0"/>
      <p:bldP spid="243" grpId="0" animBg="1"/>
      <p:bldP spid="257" grpId="0" animBg="1"/>
      <p:bldP spid="258" grpId="0" animBg="1"/>
      <p:bldP spid="262" grpId="0" autoUpdateAnimBg="0"/>
      <p:bldP spid="2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如何估值？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总结专家知识进行估值</a:t>
            </a:r>
          </a:p>
        </p:txBody>
      </p:sp>
    </p:spTree>
    <p:extLst>
      <p:ext uri="{BB962C8B-B14F-4D97-AF65-F5344CB8AC3E}">
        <p14:creationId xmlns:p14="http://schemas.microsoft.com/office/powerpoint/2010/main" val="179783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剪枝效果如何？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国际象棋、中国象棋软件的系统框架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7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棋类人机大战简史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222"/>
            <a:ext cx="10363200" cy="4572000"/>
          </a:xfrm>
        </p:spPr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年代麦卡锡提出</a:t>
            </a:r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r>
              <a:rPr lang="en-US" altLang="zh-CN" dirty="0"/>
              <a:t>1962</a:t>
            </a:r>
            <a:r>
              <a:rPr lang="zh-CN" altLang="en-US" dirty="0"/>
              <a:t>年西洋跳棋程序战胜美国的州冠军</a:t>
            </a:r>
            <a:endParaRPr lang="en-US" altLang="zh-CN" dirty="0"/>
          </a:p>
          <a:p>
            <a:r>
              <a:rPr lang="en-US" altLang="zh-CN" dirty="0"/>
              <a:t>1996</a:t>
            </a:r>
            <a:r>
              <a:rPr lang="zh-CN" altLang="en-US" dirty="0"/>
              <a:t>年深蓝首次挑战卡斯帕罗夫失败</a:t>
            </a:r>
            <a:endParaRPr lang="en-US" altLang="zh-CN" dirty="0"/>
          </a:p>
          <a:p>
            <a:r>
              <a:rPr lang="en-US" altLang="zh-CN" dirty="0"/>
              <a:t>1997</a:t>
            </a:r>
            <a:r>
              <a:rPr lang="zh-CN" altLang="en-US" dirty="0"/>
              <a:t>年深蓝再战克斯帕罗夫获胜</a:t>
            </a:r>
            <a:endParaRPr lang="en-US" altLang="zh-CN" dirty="0"/>
          </a:p>
          <a:p>
            <a:r>
              <a:rPr lang="en-US" altLang="zh-CN" dirty="0"/>
              <a:t>2006</a:t>
            </a:r>
            <a:r>
              <a:rPr lang="zh-CN" altLang="en-US" dirty="0"/>
              <a:t>年中国象棋程序战胜柳大华等</a:t>
            </a:r>
            <a:r>
              <a:rPr lang="en-US" altLang="zh-CN" dirty="0"/>
              <a:t>5</a:t>
            </a:r>
            <a:r>
              <a:rPr lang="zh-CN" altLang="en-US" dirty="0"/>
              <a:t>位棋手</a:t>
            </a:r>
            <a:endParaRPr lang="en-US" altLang="zh-CN" dirty="0"/>
          </a:p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 err="1"/>
              <a:t>AlphaGo</a:t>
            </a:r>
            <a:r>
              <a:rPr lang="zh-CN" altLang="en-US" dirty="0"/>
              <a:t>战胜李世石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 err="1"/>
              <a:t>AlphaGo</a:t>
            </a:r>
            <a:r>
              <a:rPr lang="zh-CN" altLang="en-US" dirty="0"/>
              <a:t>战胜柯洁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19" y="1674222"/>
            <a:ext cx="3353210" cy="33341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708" y="2177142"/>
            <a:ext cx="3663721" cy="2657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91" y="1783712"/>
            <a:ext cx="10379138" cy="34812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55" y="2177142"/>
            <a:ext cx="4165738" cy="2501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955" y="2177142"/>
            <a:ext cx="4009888" cy="30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272713" y="6021388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631951" y="260350"/>
            <a:ext cx="8856663" cy="6065838"/>
            <a:chOff x="68" y="164"/>
            <a:chExt cx="5579" cy="3821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06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13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7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11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12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88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02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126" y="3789"/>
              <a:ext cx="23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-2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292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42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816" y="3789"/>
              <a:ext cx="23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-5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70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56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97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11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24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38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490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65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92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3034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197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333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46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587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374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3851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34" name="Text Box 32"/>
            <p:cNvSpPr txBox="1">
              <a:spLocks noChangeArrowheads="1"/>
            </p:cNvSpPr>
            <p:nvPr/>
          </p:nvSpPr>
          <p:spPr bwMode="auto">
            <a:xfrm>
              <a:off x="3996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-2</a:t>
              </a: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41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429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42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4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45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471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812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4948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512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43" name="Text Box 41"/>
            <p:cNvSpPr txBox="1">
              <a:spLocks noChangeArrowheads="1"/>
            </p:cNvSpPr>
            <p:nvPr/>
          </p:nvSpPr>
          <p:spPr bwMode="auto">
            <a:xfrm>
              <a:off x="5211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537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2762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-5</a:t>
              </a: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8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6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9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93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106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120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33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47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61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74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188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01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15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29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42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6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69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83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97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310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24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37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51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365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9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92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406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19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433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447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460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74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87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50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51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528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54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55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17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44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67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93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Oval 89"/>
            <p:cNvSpPr>
              <a:spLocks noChangeArrowheads="1"/>
            </p:cNvSpPr>
            <p:nvPr/>
          </p:nvSpPr>
          <p:spPr bwMode="auto">
            <a:xfrm>
              <a:off x="120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auto">
            <a:xfrm>
              <a:off x="147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Oval 91"/>
            <p:cNvSpPr>
              <a:spLocks noChangeArrowheads="1"/>
            </p:cNvSpPr>
            <p:nvPr/>
          </p:nvSpPr>
          <p:spPr bwMode="auto">
            <a:xfrm>
              <a:off x="174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201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Oval 93"/>
            <p:cNvSpPr>
              <a:spLocks noChangeArrowheads="1"/>
            </p:cNvSpPr>
            <p:nvPr/>
          </p:nvSpPr>
          <p:spPr bwMode="auto">
            <a:xfrm>
              <a:off x="229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256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auto">
            <a:xfrm>
              <a:off x="278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auto">
            <a:xfrm>
              <a:off x="306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auto">
            <a:xfrm>
              <a:off x="328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auto">
            <a:xfrm>
              <a:off x="347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366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auto">
            <a:xfrm>
              <a:off x="394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auto">
            <a:xfrm>
              <a:off x="4213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448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475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502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Oval 105"/>
            <p:cNvSpPr>
              <a:spLocks noChangeArrowheads="1"/>
            </p:cNvSpPr>
            <p:nvPr/>
          </p:nvSpPr>
          <p:spPr bwMode="auto">
            <a:xfrm>
              <a:off x="525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Oval 106"/>
            <p:cNvSpPr>
              <a:spLocks noChangeArrowheads="1"/>
            </p:cNvSpPr>
            <p:nvPr/>
          </p:nvSpPr>
          <p:spPr bwMode="auto">
            <a:xfrm>
              <a:off x="548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1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83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129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1746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2200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265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97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288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365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396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4377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64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92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519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Oval 121"/>
            <p:cNvSpPr>
              <a:spLocks noChangeArrowheads="1"/>
            </p:cNvSpPr>
            <p:nvPr/>
          </p:nvSpPr>
          <p:spPr bwMode="auto">
            <a:xfrm>
              <a:off x="84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Oval 122"/>
            <p:cNvSpPr>
              <a:spLocks noChangeArrowheads="1"/>
            </p:cNvSpPr>
            <p:nvPr/>
          </p:nvSpPr>
          <p:spPr bwMode="auto">
            <a:xfrm>
              <a:off x="1429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Oval 123"/>
            <p:cNvSpPr>
              <a:spLocks noChangeArrowheads="1"/>
            </p:cNvSpPr>
            <p:nvPr/>
          </p:nvSpPr>
          <p:spPr bwMode="auto">
            <a:xfrm>
              <a:off x="1927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Oval 124"/>
            <p:cNvSpPr>
              <a:spLocks noChangeArrowheads="1"/>
            </p:cNvSpPr>
            <p:nvPr/>
          </p:nvSpPr>
          <p:spPr bwMode="auto">
            <a:xfrm>
              <a:off x="238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Oval 125"/>
            <p:cNvSpPr>
              <a:spLocks noChangeArrowheads="1"/>
            </p:cNvSpPr>
            <p:nvPr/>
          </p:nvSpPr>
          <p:spPr bwMode="auto">
            <a:xfrm>
              <a:off x="2835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Oval 126"/>
            <p:cNvSpPr>
              <a:spLocks noChangeArrowheads="1"/>
            </p:cNvSpPr>
            <p:nvPr/>
          </p:nvSpPr>
          <p:spPr bwMode="auto">
            <a:xfrm>
              <a:off x="319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Oval 127"/>
            <p:cNvSpPr>
              <a:spLocks noChangeArrowheads="1"/>
            </p:cNvSpPr>
            <p:nvPr/>
          </p:nvSpPr>
          <p:spPr bwMode="auto">
            <a:xfrm>
              <a:off x="356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Oval 128"/>
            <p:cNvSpPr>
              <a:spLocks noChangeArrowheads="1"/>
            </p:cNvSpPr>
            <p:nvPr/>
          </p:nvSpPr>
          <p:spPr bwMode="auto">
            <a:xfrm>
              <a:off x="387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Oval 129"/>
            <p:cNvSpPr>
              <a:spLocks noChangeArrowheads="1"/>
            </p:cNvSpPr>
            <p:nvPr/>
          </p:nvSpPr>
          <p:spPr bwMode="auto">
            <a:xfrm>
              <a:off x="424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Oval 130"/>
            <p:cNvSpPr>
              <a:spLocks noChangeArrowheads="1"/>
            </p:cNvSpPr>
            <p:nvPr/>
          </p:nvSpPr>
          <p:spPr bwMode="auto">
            <a:xfrm>
              <a:off x="455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4876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1247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179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238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Rectangle 135"/>
            <p:cNvSpPr>
              <a:spLocks noChangeArrowheads="1"/>
            </p:cNvSpPr>
            <p:nvPr/>
          </p:nvSpPr>
          <p:spPr bwMode="auto">
            <a:xfrm>
              <a:off x="297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Rectangle 136"/>
            <p:cNvSpPr>
              <a:spLocks noChangeArrowheads="1"/>
            </p:cNvSpPr>
            <p:nvPr/>
          </p:nvSpPr>
          <p:spPr bwMode="auto">
            <a:xfrm>
              <a:off x="3515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4014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4513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Oval 139"/>
            <p:cNvSpPr>
              <a:spLocks noChangeArrowheads="1"/>
            </p:cNvSpPr>
            <p:nvPr/>
          </p:nvSpPr>
          <p:spPr bwMode="auto">
            <a:xfrm>
              <a:off x="2018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Oval 140"/>
            <p:cNvSpPr>
              <a:spLocks noChangeArrowheads="1"/>
            </p:cNvSpPr>
            <p:nvPr/>
          </p:nvSpPr>
          <p:spPr bwMode="auto">
            <a:xfrm>
              <a:off x="2835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Oval 141"/>
            <p:cNvSpPr>
              <a:spLocks noChangeArrowheads="1"/>
            </p:cNvSpPr>
            <p:nvPr/>
          </p:nvSpPr>
          <p:spPr bwMode="auto">
            <a:xfrm>
              <a:off x="3606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Rectangle 142"/>
            <p:cNvSpPr>
              <a:spLocks noChangeArrowheads="1"/>
            </p:cNvSpPr>
            <p:nvPr/>
          </p:nvSpPr>
          <p:spPr bwMode="auto">
            <a:xfrm>
              <a:off x="2835" y="164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5" name="AutoShape 143"/>
            <p:cNvCxnSpPr>
              <a:cxnSpLocks noChangeShapeType="1"/>
              <a:stCxn id="46" idx="0"/>
              <a:endCxn id="87" idx="4"/>
            </p:cNvCxnSpPr>
            <p:nvPr/>
          </p:nvCxnSpPr>
          <p:spPr bwMode="auto">
            <a:xfrm flipV="1">
              <a:off x="159" y="3249"/>
              <a:ext cx="6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6" name="AutoShape 144"/>
            <p:cNvCxnSpPr>
              <a:cxnSpLocks noChangeShapeType="1"/>
              <a:stCxn id="47" idx="0"/>
              <a:endCxn id="87" idx="4"/>
            </p:cNvCxnSpPr>
            <p:nvPr/>
          </p:nvCxnSpPr>
          <p:spPr bwMode="auto">
            <a:xfrm flipH="1" flipV="1">
              <a:off x="221" y="3249"/>
              <a:ext cx="7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7" name="AutoShape 145"/>
            <p:cNvCxnSpPr>
              <a:cxnSpLocks noChangeShapeType="1"/>
              <a:stCxn id="48" idx="0"/>
              <a:endCxn id="88" idx="4"/>
            </p:cNvCxnSpPr>
            <p:nvPr/>
          </p:nvCxnSpPr>
          <p:spPr bwMode="auto">
            <a:xfrm flipV="1">
              <a:off x="431" y="3249"/>
              <a:ext cx="6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8" name="AutoShape 146"/>
            <p:cNvCxnSpPr>
              <a:cxnSpLocks noChangeShapeType="1"/>
              <a:stCxn id="49" idx="0"/>
              <a:endCxn id="88" idx="4"/>
            </p:cNvCxnSpPr>
            <p:nvPr/>
          </p:nvCxnSpPr>
          <p:spPr bwMode="auto">
            <a:xfrm flipH="1" flipV="1">
              <a:off x="494" y="3249"/>
              <a:ext cx="7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9" name="AutoShape 147"/>
            <p:cNvCxnSpPr>
              <a:cxnSpLocks noChangeShapeType="1"/>
              <a:stCxn id="50" idx="0"/>
              <a:endCxn id="89" idx="4"/>
            </p:cNvCxnSpPr>
            <p:nvPr/>
          </p:nvCxnSpPr>
          <p:spPr bwMode="auto">
            <a:xfrm flipV="1">
              <a:off x="702" y="3249"/>
              <a:ext cx="1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0" name="AutoShape 148"/>
            <p:cNvCxnSpPr>
              <a:cxnSpLocks noChangeShapeType="1"/>
              <a:stCxn id="51" idx="0"/>
              <a:endCxn id="90" idx="4"/>
            </p:cNvCxnSpPr>
            <p:nvPr/>
          </p:nvCxnSpPr>
          <p:spPr bwMode="auto">
            <a:xfrm flipV="1">
              <a:off x="841" y="3249"/>
              <a:ext cx="13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1" name="AutoShape 149"/>
            <p:cNvCxnSpPr>
              <a:cxnSpLocks noChangeShapeType="1"/>
              <a:stCxn id="52" idx="0"/>
              <a:endCxn id="90" idx="4"/>
            </p:cNvCxnSpPr>
            <p:nvPr/>
          </p:nvCxnSpPr>
          <p:spPr bwMode="auto">
            <a:xfrm flipH="1" flipV="1">
              <a:off x="97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2" name="AutoShape 150"/>
            <p:cNvCxnSpPr>
              <a:cxnSpLocks noChangeShapeType="1"/>
              <a:stCxn id="53" idx="0"/>
              <a:endCxn id="90" idx="4"/>
            </p:cNvCxnSpPr>
            <p:nvPr/>
          </p:nvCxnSpPr>
          <p:spPr bwMode="auto">
            <a:xfrm flipH="1" flipV="1">
              <a:off x="97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3" name="AutoShape 151"/>
            <p:cNvCxnSpPr>
              <a:cxnSpLocks noChangeShapeType="1"/>
              <a:stCxn id="54" idx="0"/>
              <a:endCxn id="91" idx="4"/>
            </p:cNvCxnSpPr>
            <p:nvPr/>
          </p:nvCxnSpPr>
          <p:spPr bwMode="auto">
            <a:xfrm flipH="1" flipV="1">
              <a:off x="124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4" name="AutoShape 152"/>
            <p:cNvCxnSpPr>
              <a:cxnSpLocks noChangeShapeType="1"/>
              <a:stCxn id="55" idx="0"/>
              <a:endCxn id="91" idx="4"/>
            </p:cNvCxnSpPr>
            <p:nvPr/>
          </p:nvCxnSpPr>
          <p:spPr bwMode="auto">
            <a:xfrm flipH="1" flipV="1">
              <a:off x="124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5" name="AutoShape 153"/>
            <p:cNvCxnSpPr>
              <a:cxnSpLocks noChangeShapeType="1"/>
              <a:stCxn id="56" idx="0"/>
              <a:endCxn id="92" idx="4"/>
            </p:cNvCxnSpPr>
            <p:nvPr/>
          </p:nvCxnSpPr>
          <p:spPr bwMode="auto">
            <a:xfrm flipH="1" flipV="1">
              <a:off x="1519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6" name="AutoShape 154"/>
            <p:cNvCxnSpPr>
              <a:cxnSpLocks noChangeShapeType="1"/>
              <a:stCxn id="57" idx="0"/>
              <a:endCxn id="92" idx="4"/>
            </p:cNvCxnSpPr>
            <p:nvPr/>
          </p:nvCxnSpPr>
          <p:spPr bwMode="auto">
            <a:xfrm flipH="1" flipV="1">
              <a:off x="1519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7" name="AutoShape 155"/>
            <p:cNvCxnSpPr>
              <a:cxnSpLocks noChangeShapeType="1"/>
              <a:stCxn id="58" idx="0"/>
              <a:endCxn id="93" idx="4"/>
            </p:cNvCxnSpPr>
            <p:nvPr/>
          </p:nvCxnSpPr>
          <p:spPr bwMode="auto">
            <a:xfrm flipH="1" flipV="1">
              <a:off x="1791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8" name="AutoShape 156"/>
            <p:cNvCxnSpPr>
              <a:cxnSpLocks noChangeShapeType="1"/>
              <a:stCxn id="59" idx="0"/>
              <a:endCxn id="93" idx="4"/>
            </p:cNvCxnSpPr>
            <p:nvPr/>
          </p:nvCxnSpPr>
          <p:spPr bwMode="auto">
            <a:xfrm flipH="1" flipV="1">
              <a:off x="1791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9" name="AutoShape 157"/>
            <p:cNvCxnSpPr>
              <a:cxnSpLocks noChangeShapeType="1"/>
              <a:stCxn id="60" idx="0"/>
              <a:endCxn id="94" idx="4"/>
            </p:cNvCxnSpPr>
            <p:nvPr/>
          </p:nvCxnSpPr>
          <p:spPr bwMode="auto">
            <a:xfrm flipH="1" flipV="1">
              <a:off x="2063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0" name="AutoShape 158"/>
            <p:cNvCxnSpPr>
              <a:cxnSpLocks noChangeShapeType="1"/>
              <a:stCxn id="61" idx="0"/>
              <a:endCxn id="94" idx="4"/>
            </p:cNvCxnSpPr>
            <p:nvPr/>
          </p:nvCxnSpPr>
          <p:spPr bwMode="auto">
            <a:xfrm flipH="1" flipV="1">
              <a:off x="2063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1" name="AutoShape 159"/>
            <p:cNvCxnSpPr>
              <a:cxnSpLocks noChangeShapeType="1"/>
              <a:stCxn id="62" idx="0"/>
              <a:endCxn id="95" idx="4"/>
            </p:cNvCxnSpPr>
            <p:nvPr/>
          </p:nvCxnSpPr>
          <p:spPr bwMode="auto">
            <a:xfrm flipH="1" flipV="1">
              <a:off x="233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2" name="AutoShape 160"/>
            <p:cNvCxnSpPr>
              <a:cxnSpLocks noChangeShapeType="1"/>
              <a:stCxn id="63" idx="0"/>
              <a:endCxn id="95" idx="4"/>
            </p:cNvCxnSpPr>
            <p:nvPr/>
          </p:nvCxnSpPr>
          <p:spPr bwMode="auto">
            <a:xfrm flipH="1" flipV="1">
              <a:off x="233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3" name="AutoShape 161"/>
            <p:cNvCxnSpPr>
              <a:cxnSpLocks noChangeShapeType="1"/>
              <a:stCxn id="64" idx="0"/>
              <a:endCxn id="96" idx="4"/>
            </p:cNvCxnSpPr>
            <p:nvPr/>
          </p:nvCxnSpPr>
          <p:spPr bwMode="auto">
            <a:xfrm flipH="1" flipV="1">
              <a:off x="260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4" name="AutoShape 162"/>
            <p:cNvCxnSpPr>
              <a:cxnSpLocks noChangeShapeType="1"/>
              <a:stCxn id="65" idx="0"/>
              <a:endCxn id="96" idx="4"/>
            </p:cNvCxnSpPr>
            <p:nvPr/>
          </p:nvCxnSpPr>
          <p:spPr bwMode="auto">
            <a:xfrm flipH="1" flipV="1">
              <a:off x="260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5" name="AutoShape 163"/>
            <p:cNvCxnSpPr>
              <a:cxnSpLocks noChangeShapeType="1"/>
              <a:stCxn id="66" idx="0"/>
              <a:endCxn id="97" idx="4"/>
            </p:cNvCxnSpPr>
            <p:nvPr/>
          </p:nvCxnSpPr>
          <p:spPr bwMode="auto">
            <a:xfrm flipH="1" flipV="1">
              <a:off x="2834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6" name="AutoShape 164"/>
            <p:cNvCxnSpPr>
              <a:cxnSpLocks noChangeShapeType="1"/>
              <a:stCxn id="67" idx="0"/>
              <a:endCxn id="97" idx="4"/>
            </p:cNvCxnSpPr>
            <p:nvPr/>
          </p:nvCxnSpPr>
          <p:spPr bwMode="auto">
            <a:xfrm flipH="1" flipV="1">
              <a:off x="2834" y="3249"/>
              <a:ext cx="18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7" name="AutoShape 165"/>
            <p:cNvCxnSpPr>
              <a:cxnSpLocks noChangeShapeType="1"/>
              <a:stCxn id="68" idx="0"/>
              <a:endCxn id="98" idx="4"/>
            </p:cNvCxnSpPr>
            <p:nvPr/>
          </p:nvCxnSpPr>
          <p:spPr bwMode="auto">
            <a:xfrm flipH="1" flipV="1">
              <a:off x="3106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8" name="AutoShape 166"/>
            <p:cNvCxnSpPr>
              <a:cxnSpLocks noChangeShapeType="1"/>
              <a:stCxn id="69" idx="0"/>
              <a:endCxn id="98" idx="4"/>
            </p:cNvCxnSpPr>
            <p:nvPr/>
          </p:nvCxnSpPr>
          <p:spPr bwMode="auto">
            <a:xfrm flipH="1" flipV="1">
              <a:off x="3106" y="3249"/>
              <a:ext cx="18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9" name="AutoShape 167"/>
            <p:cNvCxnSpPr>
              <a:cxnSpLocks noChangeShapeType="1"/>
              <a:stCxn id="70" idx="0"/>
              <a:endCxn id="99" idx="4"/>
            </p:cNvCxnSpPr>
            <p:nvPr/>
          </p:nvCxnSpPr>
          <p:spPr bwMode="auto">
            <a:xfrm flipH="1" flipV="1">
              <a:off x="3333" y="3249"/>
              <a:ext cx="9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0" name="AutoShape 168"/>
            <p:cNvCxnSpPr>
              <a:cxnSpLocks noChangeShapeType="1"/>
              <a:stCxn id="71" idx="0"/>
              <a:endCxn id="100" idx="4"/>
            </p:cNvCxnSpPr>
            <p:nvPr/>
          </p:nvCxnSpPr>
          <p:spPr bwMode="auto">
            <a:xfrm flipH="1" flipV="1">
              <a:off x="3515" y="3249"/>
              <a:ext cx="4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1" name="AutoShape 169"/>
            <p:cNvCxnSpPr>
              <a:cxnSpLocks noChangeShapeType="1"/>
              <a:stCxn id="86" idx="0"/>
              <a:endCxn id="108" idx="4"/>
            </p:cNvCxnSpPr>
            <p:nvPr/>
          </p:nvCxnSpPr>
          <p:spPr bwMode="auto">
            <a:xfrm flipH="1" flipV="1">
              <a:off x="5529" y="3249"/>
              <a:ext cx="7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2" name="AutoShape 170"/>
            <p:cNvCxnSpPr>
              <a:cxnSpLocks noChangeShapeType="1"/>
              <a:stCxn id="72" idx="0"/>
              <a:endCxn id="101" idx="4"/>
            </p:cNvCxnSpPr>
            <p:nvPr/>
          </p:nvCxnSpPr>
          <p:spPr bwMode="auto">
            <a:xfrm flipV="1">
              <a:off x="3699" y="3249"/>
              <a:ext cx="1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3" name="AutoShape 171"/>
            <p:cNvCxnSpPr>
              <a:cxnSpLocks noChangeShapeType="1"/>
              <a:stCxn id="73" idx="0"/>
              <a:endCxn id="101" idx="4"/>
            </p:cNvCxnSpPr>
            <p:nvPr/>
          </p:nvCxnSpPr>
          <p:spPr bwMode="auto">
            <a:xfrm flipH="1" flipV="1">
              <a:off x="3713" y="3249"/>
              <a:ext cx="12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4" name="AutoShape 172"/>
            <p:cNvCxnSpPr>
              <a:cxnSpLocks noChangeShapeType="1"/>
              <a:stCxn id="74" idx="0"/>
              <a:endCxn id="102" idx="4"/>
            </p:cNvCxnSpPr>
            <p:nvPr/>
          </p:nvCxnSpPr>
          <p:spPr bwMode="auto">
            <a:xfrm flipV="1">
              <a:off x="3970" y="3249"/>
              <a:ext cx="1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5" name="AutoShape 173"/>
            <p:cNvCxnSpPr>
              <a:cxnSpLocks noChangeShapeType="1"/>
              <a:stCxn id="75" idx="0"/>
              <a:endCxn id="102" idx="4"/>
            </p:cNvCxnSpPr>
            <p:nvPr/>
          </p:nvCxnSpPr>
          <p:spPr bwMode="auto">
            <a:xfrm flipH="1" flipV="1">
              <a:off x="3986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6" name="AutoShape 174"/>
            <p:cNvCxnSpPr>
              <a:cxnSpLocks noChangeShapeType="1"/>
              <a:stCxn id="76" idx="0"/>
              <a:endCxn id="103" idx="4"/>
            </p:cNvCxnSpPr>
            <p:nvPr/>
          </p:nvCxnSpPr>
          <p:spPr bwMode="auto">
            <a:xfrm flipV="1">
              <a:off x="4243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7" name="AutoShape 175"/>
            <p:cNvCxnSpPr>
              <a:cxnSpLocks noChangeShapeType="1"/>
              <a:stCxn id="77" idx="0"/>
              <a:endCxn id="103" idx="4"/>
            </p:cNvCxnSpPr>
            <p:nvPr/>
          </p:nvCxnSpPr>
          <p:spPr bwMode="auto">
            <a:xfrm flipH="1" flipV="1">
              <a:off x="4258" y="3249"/>
              <a:ext cx="12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8" name="AutoShape 176"/>
            <p:cNvCxnSpPr>
              <a:cxnSpLocks noChangeShapeType="1"/>
              <a:stCxn id="78" idx="0"/>
              <a:endCxn id="104" idx="4"/>
            </p:cNvCxnSpPr>
            <p:nvPr/>
          </p:nvCxnSpPr>
          <p:spPr bwMode="auto">
            <a:xfrm flipV="1">
              <a:off x="4515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9" name="AutoShape 177"/>
            <p:cNvCxnSpPr>
              <a:cxnSpLocks noChangeShapeType="1"/>
              <a:stCxn id="79" idx="0"/>
              <a:endCxn id="104" idx="4"/>
            </p:cNvCxnSpPr>
            <p:nvPr/>
          </p:nvCxnSpPr>
          <p:spPr bwMode="auto">
            <a:xfrm flipH="1" flipV="1">
              <a:off x="4530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0" name="AutoShape 178"/>
            <p:cNvCxnSpPr>
              <a:cxnSpLocks noChangeShapeType="1"/>
              <a:stCxn id="80" idx="0"/>
              <a:endCxn id="105" idx="4"/>
            </p:cNvCxnSpPr>
            <p:nvPr/>
          </p:nvCxnSpPr>
          <p:spPr bwMode="auto">
            <a:xfrm flipV="1">
              <a:off x="4786" y="3249"/>
              <a:ext cx="1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1" name="AutoShape 179"/>
            <p:cNvCxnSpPr>
              <a:cxnSpLocks noChangeShapeType="1"/>
              <a:stCxn id="81" idx="0"/>
              <a:endCxn id="105" idx="4"/>
            </p:cNvCxnSpPr>
            <p:nvPr/>
          </p:nvCxnSpPr>
          <p:spPr bwMode="auto">
            <a:xfrm flipH="1" flipV="1">
              <a:off x="4803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2" name="AutoShape 180"/>
            <p:cNvCxnSpPr>
              <a:cxnSpLocks noChangeShapeType="1"/>
              <a:stCxn id="82" idx="0"/>
              <a:endCxn id="106" idx="4"/>
            </p:cNvCxnSpPr>
            <p:nvPr/>
          </p:nvCxnSpPr>
          <p:spPr bwMode="auto">
            <a:xfrm flipV="1">
              <a:off x="5059" y="3249"/>
              <a:ext cx="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3" name="AutoShape 181"/>
            <p:cNvCxnSpPr>
              <a:cxnSpLocks noChangeShapeType="1"/>
              <a:stCxn id="83" idx="0"/>
              <a:endCxn id="106" idx="4"/>
            </p:cNvCxnSpPr>
            <p:nvPr/>
          </p:nvCxnSpPr>
          <p:spPr bwMode="auto">
            <a:xfrm flipH="1" flipV="1">
              <a:off x="5065" y="3249"/>
              <a:ext cx="13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4" name="AutoShape 182"/>
            <p:cNvCxnSpPr>
              <a:cxnSpLocks noChangeShapeType="1"/>
              <a:stCxn id="84" idx="0"/>
              <a:endCxn id="107" idx="4"/>
            </p:cNvCxnSpPr>
            <p:nvPr/>
          </p:nvCxnSpPr>
          <p:spPr bwMode="auto">
            <a:xfrm flipH="1" flipV="1">
              <a:off x="5301" y="3249"/>
              <a:ext cx="29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5" name="AutoShape 183"/>
            <p:cNvCxnSpPr>
              <a:cxnSpLocks noChangeShapeType="1"/>
              <a:stCxn id="85" idx="0"/>
              <a:endCxn id="107" idx="4"/>
            </p:cNvCxnSpPr>
            <p:nvPr/>
          </p:nvCxnSpPr>
          <p:spPr bwMode="auto">
            <a:xfrm flipH="1" flipV="1">
              <a:off x="5301" y="3249"/>
              <a:ext cx="16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6" name="AutoShape 184"/>
            <p:cNvCxnSpPr>
              <a:cxnSpLocks noChangeShapeType="1"/>
              <a:stCxn id="87" idx="0"/>
              <a:endCxn id="109" idx="2"/>
            </p:cNvCxnSpPr>
            <p:nvPr/>
          </p:nvCxnSpPr>
          <p:spPr bwMode="auto">
            <a:xfrm flipV="1">
              <a:off x="221" y="2659"/>
              <a:ext cx="2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7" name="AutoShape 185"/>
            <p:cNvCxnSpPr>
              <a:cxnSpLocks noChangeShapeType="1"/>
              <a:stCxn id="88" idx="0"/>
              <a:endCxn id="109" idx="2"/>
            </p:cNvCxnSpPr>
            <p:nvPr/>
          </p:nvCxnSpPr>
          <p:spPr bwMode="auto">
            <a:xfrm flipH="1" flipV="1">
              <a:off x="457" y="2659"/>
              <a:ext cx="3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8" name="AutoShape 186"/>
            <p:cNvCxnSpPr>
              <a:cxnSpLocks noChangeShapeType="1"/>
              <a:stCxn id="89" idx="0"/>
              <a:endCxn id="110" idx="2"/>
            </p:cNvCxnSpPr>
            <p:nvPr/>
          </p:nvCxnSpPr>
          <p:spPr bwMode="auto">
            <a:xfrm flipV="1">
              <a:off x="720" y="2659"/>
              <a:ext cx="16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9" name="AutoShape 187"/>
            <p:cNvCxnSpPr>
              <a:cxnSpLocks noChangeShapeType="1"/>
              <a:stCxn id="90" idx="0"/>
              <a:endCxn id="110" idx="2"/>
            </p:cNvCxnSpPr>
            <p:nvPr/>
          </p:nvCxnSpPr>
          <p:spPr bwMode="auto">
            <a:xfrm flipH="1" flipV="1">
              <a:off x="884" y="2659"/>
              <a:ext cx="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0" name="AutoShape 188"/>
            <p:cNvCxnSpPr>
              <a:cxnSpLocks noChangeShapeType="1"/>
              <a:stCxn id="91" idx="0"/>
              <a:endCxn id="110" idx="2"/>
            </p:cNvCxnSpPr>
            <p:nvPr/>
          </p:nvCxnSpPr>
          <p:spPr bwMode="auto">
            <a:xfrm flipH="1" flipV="1">
              <a:off x="884" y="2659"/>
              <a:ext cx="3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1" name="AutoShape 189"/>
            <p:cNvCxnSpPr>
              <a:cxnSpLocks noChangeShapeType="1"/>
              <a:stCxn id="92" idx="0"/>
              <a:endCxn id="111" idx="2"/>
            </p:cNvCxnSpPr>
            <p:nvPr/>
          </p:nvCxnSpPr>
          <p:spPr bwMode="auto">
            <a:xfrm flipH="1" flipV="1">
              <a:off x="1337" y="2659"/>
              <a:ext cx="18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2" name="AutoShape 190"/>
            <p:cNvCxnSpPr>
              <a:cxnSpLocks noChangeShapeType="1"/>
              <a:stCxn id="93" idx="0"/>
              <a:endCxn id="111" idx="2"/>
            </p:cNvCxnSpPr>
            <p:nvPr/>
          </p:nvCxnSpPr>
          <p:spPr bwMode="auto">
            <a:xfrm flipH="1" flipV="1">
              <a:off x="1337" y="2659"/>
              <a:ext cx="45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3" name="AutoShape 191"/>
            <p:cNvCxnSpPr>
              <a:cxnSpLocks noChangeShapeType="1"/>
              <a:stCxn id="94" idx="0"/>
              <a:endCxn id="112" idx="2"/>
            </p:cNvCxnSpPr>
            <p:nvPr/>
          </p:nvCxnSpPr>
          <p:spPr bwMode="auto">
            <a:xfrm flipH="1" flipV="1">
              <a:off x="1791" y="2659"/>
              <a:ext cx="27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4" name="AutoShape 192"/>
            <p:cNvCxnSpPr>
              <a:cxnSpLocks noChangeShapeType="1"/>
              <a:stCxn id="95" idx="0"/>
              <a:endCxn id="113" idx="2"/>
            </p:cNvCxnSpPr>
            <p:nvPr/>
          </p:nvCxnSpPr>
          <p:spPr bwMode="auto">
            <a:xfrm flipH="1" flipV="1">
              <a:off x="2245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5" name="AutoShape 193"/>
            <p:cNvCxnSpPr>
              <a:cxnSpLocks noChangeShapeType="1"/>
              <a:stCxn id="96" idx="0"/>
              <a:endCxn id="113" idx="2"/>
            </p:cNvCxnSpPr>
            <p:nvPr/>
          </p:nvCxnSpPr>
          <p:spPr bwMode="auto">
            <a:xfrm flipH="1" flipV="1">
              <a:off x="2245" y="2659"/>
              <a:ext cx="36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6" name="AutoShape 194"/>
            <p:cNvCxnSpPr>
              <a:cxnSpLocks noChangeShapeType="1"/>
              <a:stCxn id="97" idx="0"/>
              <a:endCxn id="114" idx="2"/>
            </p:cNvCxnSpPr>
            <p:nvPr/>
          </p:nvCxnSpPr>
          <p:spPr bwMode="auto">
            <a:xfrm flipH="1" flipV="1">
              <a:off x="2698" y="2659"/>
              <a:ext cx="1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7" name="AutoShape 195"/>
            <p:cNvCxnSpPr>
              <a:cxnSpLocks noChangeShapeType="1"/>
              <a:stCxn id="98" idx="0"/>
              <a:endCxn id="115" idx="2"/>
            </p:cNvCxnSpPr>
            <p:nvPr/>
          </p:nvCxnSpPr>
          <p:spPr bwMode="auto">
            <a:xfrm flipH="1" flipV="1">
              <a:off x="3016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8" name="AutoShape 196"/>
            <p:cNvCxnSpPr>
              <a:cxnSpLocks noChangeShapeType="1"/>
              <a:stCxn id="108" idx="0"/>
              <a:endCxn id="122" idx="2"/>
            </p:cNvCxnSpPr>
            <p:nvPr/>
          </p:nvCxnSpPr>
          <p:spPr bwMode="auto">
            <a:xfrm flipH="1" flipV="1">
              <a:off x="5238" y="2659"/>
              <a:ext cx="2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" name="AutoShape 197"/>
            <p:cNvCxnSpPr>
              <a:cxnSpLocks noChangeShapeType="1"/>
              <a:stCxn id="107" idx="0"/>
              <a:endCxn id="122" idx="2"/>
            </p:cNvCxnSpPr>
            <p:nvPr/>
          </p:nvCxnSpPr>
          <p:spPr bwMode="auto">
            <a:xfrm flipH="1" flipV="1">
              <a:off x="5238" y="2659"/>
              <a:ext cx="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0" name="AutoShape 198"/>
            <p:cNvCxnSpPr>
              <a:cxnSpLocks noChangeShapeType="1"/>
              <a:stCxn id="106" idx="0"/>
              <a:endCxn id="121" idx="2"/>
            </p:cNvCxnSpPr>
            <p:nvPr/>
          </p:nvCxnSpPr>
          <p:spPr bwMode="auto">
            <a:xfrm flipH="1" flipV="1">
              <a:off x="4966" y="2659"/>
              <a:ext cx="9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1" name="AutoShape 199"/>
            <p:cNvCxnSpPr>
              <a:cxnSpLocks noChangeShapeType="1"/>
              <a:stCxn id="105" idx="0"/>
              <a:endCxn id="120" idx="2"/>
            </p:cNvCxnSpPr>
            <p:nvPr/>
          </p:nvCxnSpPr>
          <p:spPr bwMode="auto">
            <a:xfrm flipH="1" flipV="1">
              <a:off x="4694" y="2659"/>
              <a:ext cx="10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2" name="AutoShape 200"/>
            <p:cNvCxnSpPr>
              <a:cxnSpLocks noChangeShapeType="1"/>
              <a:stCxn id="104" idx="0"/>
              <a:endCxn id="119" idx="2"/>
            </p:cNvCxnSpPr>
            <p:nvPr/>
          </p:nvCxnSpPr>
          <p:spPr bwMode="auto">
            <a:xfrm flipH="1" flipV="1">
              <a:off x="4422" y="2659"/>
              <a:ext cx="10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3" name="AutoShape 201"/>
            <p:cNvCxnSpPr>
              <a:cxnSpLocks noChangeShapeType="1"/>
              <a:stCxn id="103" idx="0"/>
              <a:endCxn id="118" idx="2"/>
            </p:cNvCxnSpPr>
            <p:nvPr/>
          </p:nvCxnSpPr>
          <p:spPr bwMode="auto">
            <a:xfrm flipH="1" flipV="1">
              <a:off x="4014" y="2659"/>
              <a:ext cx="24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4" name="AutoShape 202"/>
            <p:cNvCxnSpPr>
              <a:cxnSpLocks noChangeShapeType="1"/>
              <a:stCxn id="102" idx="0"/>
              <a:endCxn id="118" idx="2"/>
            </p:cNvCxnSpPr>
            <p:nvPr/>
          </p:nvCxnSpPr>
          <p:spPr bwMode="auto">
            <a:xfrm flipV="1">
              <a:off x="3986" y="2659"/>
              <a:ext cx="2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5" name="AutoShape 203"/>
            <p:cNvCxnSpPr>
              <a:cxnSpLocks noChangeShapeType="1"/>
              <a:stCxn id="101" idx="0"/>
              <a:endCxn id="117" idx="2"/>
            </p:cNvCxnSpPr>
            <p:nvPr/>
          </p:nvCxnSpPr>
          <p:spPr bwMode="auto">
            <a:xfrm flipH="1" flipV="1">
              <a:off x="3696" y="2659"/>
              <a:ext cx="1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6" name="AutoShape 204"/>
            <p:cNvCxnSpPr>
              <a:cxnSpLocks noChangeShapeType="1"/>
              <a:stCxn id="100" idx="0"/>
              <a:endCxn id="117" idx="2"/>
            </p:cNvCxnSpPr>
            <p:nvPr/>
          </p:nvCxnSpPr>
          <p:spPr bwMode="auto">
            <a:xfrm flipV="1">
              <a:off x="3515" y="2659"/>
              <a:ext cx="18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7" name="AutoShape 205"/>
            <p:cNvCxnSpPr>
              <a:cxnSpLocks noChangeShapeType="1"/>
              <a:stCxn id="99" idx="0"/>
              <a:endCxn id="116" idx="2"/>
            </p:cNvCxnSpPr>
            <p:nvPr/>
          </p:nvCxnSpPr>
          <p:spPr bwMode="auto">
            <a:xfrm flipV="1">
              <a:off x="3333" y="2659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8" name="AutoShape 206"/>
            <p:cNvCxnSpPr>
              <a:cxnSpLocks noChangeShapeType="1"/>
              <a:stCxn id="109" idx="0"/>
              <a:endCxn id="123" idx="4"/>
            </p:cNvCxnSpPr>
            <p:nvPr/>
          </p:nvCxnSpPr>
          <p:spPr bwMode="auto">
            <a:xfrm flipV="1">
              <a:off x="457" y="1979"/>
              <a:ext cx="428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9" name="AutoShape 207"/>
            <p:cNvCxnSpPr>
              <a:cxnSpLocks noChangeShapeType="1"/>
              <a:stCxn id="110" idx="0"/>
              <a:endCxn id="123" idx="4"/>
            </p:cNvCxnSpPr>
            <p:nvPr/>
          </p:nvCxnSpPr>
          <p:spPr bwMode="auto">
            <a:xfrm flipV="1">
              <a:off x="884" y="1979"/>
              <a:ext cx="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0" name="AutoShape 208"/>
            <p:cNvCxnSpPr>
              <a:cxnSpLocks noChangeShapeType="1"/>
              <a:stCxn id="111" idx="0"/>
              <a:endCxn id="124" idx="4"/>
            </p:cNvCxnSpPr>
            <p:nvPr/>
          </p:nvCxnSpPr>
          <p:spPr bwMode="auto">
            <a:xfrm flipV="1">
              <a:off x="1337" y="1979"/>
              <a:ext cx="13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1" name="AutoShape 209"/>
            <p:cNvCxnSpPr>
              <a:cxnSpLocks noChangeShapeType="1"/>
              <a:stCxn id="112" idx="0"/>
              <a:endCxn id="125" idx="4"/>
            </p:cNvCxnSpPr>
            <p:nvPr/>
          </p:nvCxnSpPr>
          <p:spPr bwMode="auto">
            <a:xfrm flipV="1">
              <a:off x="1791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2" name="AutoShape 210"/>
            <p:cNvCxnSpPr>
              <a:cxnSpLocks noChangeShapeType="1"/>
              <a:stCxn id="113" idx="0"/>
              <a:endCxn id="126" idx="4"/>
            </p:cNvCxnSpPr>
            <p:nvPr/>
          </p:nvCxnSpPr>
          <p:spPr bwMode="auto">
            <a:xfrm flipV="1">
              <a:off x="2245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3" name="AutoShape 211"/>
            <p:cNvCxnSpPr>
              <a:cxnSpLocks noChangeShapeType="1"/>
              <a:stCxn id="114" idx="0"/>
              <a:endCxn id="127" idx="4"/>
            </p:cNvCxnSpPr>
            <p:nvPr/>
          </p:nvCxnSpPr>
          <p:spPr bwMode="auto">
            <a:xfrm flipV="1">
              <a:off x="2698" y="1979"/>
              <a:ext cx="182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4" name="AutoShape 212"/>
            <p:cNvCxnSpPr>
              <a:cxnSpLocks noChangeShapeType="1"/>
              <a:stCxn id="115" idx="0"/>
              <a:endCxn id="127" idx="4"/>
            </p:cNvCxnSpPr>
            <p:nvPr/>
          </p:nvCxnSpPr>
          <p:spPr bwMode="auto">
            <a:xfrm flipH="1" flipV="1">
              <a:off x="2880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5" name="AutoShape 213"/>
            <p:cNvCxnSpPr>
              <a:cxnSpLocks noChangeShapeType="1"/>
              <a:stCxn id="116" idx="0"/>
              <a:endCxn id="128" idx="4"/>
            </p:cNvCxnSpPr>
            <p:nvPr/>
          </p:nvCxnSpPr>
          <p:spPr bwMode="auto">
            <a:xfrm flipH="1" flipV="1">
              <a:off x="3243" y="1979"/>
              <a:ext cx="90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6" name="AutoShape 214"/>
            <p:cNvCxnSpPr>
              <a:cxnSpLocks noChangeShapeType="1"/>
              <a:stCxn id="117" idx="0"/>
              <a:endCxn id="129" idx="4"/>
            </p:cNvCxnSpPr>
            <p:nvPr/>
          </p:nvCxnSpPr>
          <p:spPr bwMode="auto">
            <a:xfrm flipH="1" flipV="1">
              <a:off x="3605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7" name="AutoShape 215"/>
            <p:cNvCxnSpPr>
              <a:cxnSpLocks noChangeShapeType="1"/>
              <a:stCxn id="118" idx="0"/>
              <a:endCxn id="130" idx="4"/>
            </p:cNvCxnSpPr>
            <p:nvPr/>
          </p:nvCxnSpPr>
          <p:spPr bwMode="auto">
            <a:xfrm flipH="1" flipV="1">
              <a:off x="392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8" name="AutoShape 216"/>
            <p:cNvCxnSpPr>
              <a:cxnSpLocks noChangeShapeType="1"/>
              <a:stCxn id="119" idx="0"/>
              <a:endCxn id="131" idx="4"/>
            </p:cNvCxnSpPr>
            <p:nvPr/>
          </p:nvCxnSpPr>
          <p:spPr bwMode="auto">
            <a:xfrm flipH="1" flipV="1">
              <a:off x="4286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9" name="AutoShape 217"/>
            <p:cNvCxnSpPr>
              <a:cxnSpLocks noChangeShapeType="1"/>
              <a:stCxn id="120" idx="0"/>
              <a:endCxn id="132" idx="4"/>
            </p:cNvCxnSpPr>
            <p:nvPr/>
          </p:nvCxnSpPr>
          <p:spPr bwMode="auto">
            <a:xfrm flipH="1" flipV="1">
              <a:off x="460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0" name="AutoShape 218"/>
            <p:cNvCxnSpPr>
              <a:cxnSpLocks noChangeShapeType="1"/>
              <a:stCxn id="121" idx="0"/>
              <a:endCxn id="133" idx="4"/>
            </p:cNvCxnSpPr>
            <p:nvPr/>
          </p:nvCxnSpPr>
          <p:spPr bwMode="auto">
            <a:xfrm flipH="1" flipV="1">
              <a:off x="4921" y="1979"/>
              <a:ext cx="45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1" name="AutoShape 219"/>
            <p:cNvCxnSpPr>
              <a:cxnSpLocks noChangeShapeType="1"/>
              <a:stCxn id="122" idx="0"/>
              <a:endCxn id="133" idx="4"/>
            </p:cNvCxnSpPr>
            <p:nvPr/>
          </p:nvCxnSpPr>
          <p:spPr bwMode="auto">
            <a:xfrm flipH="1" flipV="1">
              <a:off x="4921" y="1979"/>
              <a:ext cx="31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2" name="AutoShape 220"/>
            <p:cNvCxnSpPr>
              <a:cxnSpLocks noChangeShapeType="1"/>
              <a:stCxn id="123" idx="0"/>
              <a:endCxn id="134" idx="2"/>
            </p:cNvCxnSpPr>
            <p:nvPr/>
          </p:nvCxnSpPr>
          <p:spPr bwMode="auto">
            <a:xfrm flipV="1">
              <a:off x="885" y="1344"/>
              <a:ext cx="40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3" name="AutoShape 221"/>
            <p:cNvCxnSpPr>
              <a:cxnSpLocks noChangeShapeType="1"/>
              <a:stCxn id="124" idx="0"/>
              <a:endCxn id="135" idx="2"/>
            </p:cNvCxnSpPr>
            <p:nvPr/>
          </p:nvCxnSpPr>
          <p:spPr bwMode="auto">
            <a:xfrm flipV="1">
              <a:off x="1474" y="1344"/>
              <a:ext cx="362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4" name="AutoShape 222"/>
            <p:cNvCxnSpPr>
              <a:cxnSpLocks noChangeShapeType="1"/>
              <a:stCxn id="125" idx="0"/>
              <a:endCxn id="135" idx="2"/>
            </p:cNvCxnSpPr>
            <p:nvPr/>
          </p:nvCxnSpPr>
          <p:spPr bwMode="auto">
            <a:xfrm flipH="1" flipV="1">
              <a:off x="1836" y="1344"/>
              <a:ext cx="136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5" name="AutoShape 223"/>
            <p:cNvCxnSpPr>
              <a:cxnSpLocks noChangeShapeType="1"/>
              <a:stCxn id="126" idx="0"/>
              <a:endCxn id="136" idx="2"/>
            </p:cNvCxnSpPr>
            <p:nvPr/>
          </p:nvCxnSpPr>
          <p:spPr bwMode="auto">
            <a:xfrm flipV="1">
              <a:off x="2426" y="1344"/>
              <a:ext cx="0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6" name="AutoShape 224"/>
            <p:cNvCxnSpPr>
              <a:cxnSpLocks noChangeShapeType="1"/>
              <a:stCxn id="127" idx="0"/>
              <a:endCxn id="136" idx="2"/>
            </p:cNvCxnSpPr>
            <p:nvPr/>
          </p:nvCxnSpPr>
          <p:spPr bwMode="auto">
            <a:xfrm flipH="1" flipV="1">
              <a:off x="2426" y="1344"/>
              <a:ext cx="45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7" name="AutoShape 225"/>
            <p:cNvCxnSpPr>
              <a:cxnSpLocks noChangeShapeType="1"/>
              <a:stCxn id="128" idx="0"/>
              <a:endCxn id="137" idx="2"/>
            </p:cNvCxnSpPr>
            <p:nvPr/>
          </p:nvCxnSpPr>
          <p:spPr bwMode="auto">
            <a:xfrm flipH="1" flipV="1">
              <a:off x="3016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8" name="AutoShape 226"/>
            <p:cNvCxnSpPr>
              <a:cxnSpLocks noChangeShapeType="1"/>
              <a:stCxn id="129" idx="0"/>
              <a:endCxn id="138" idx="2"/>
            </p:cNvCxnSpPr>
            <p:nvPr/>
          </p:nvCxnSpPr>
          <p:spPr bwMode="auto">
            <a:xfrm flipH="1" flipV="1">
              <a:off x="3560" y="1344"/>
              <a:ext cx="45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9" name="AutoShape 227"/>
            <p:cNvCxnSpPr>
              <a:cxnSpLocks noChangeShapeType="1"/>
              <a:stCxn id="130" idx="0"/>
              <a:endCxn id="138" idx="2"/>
            </p:cNvCxnSpPr>
            <p:nvPr/>
          </p:nvCxnSpPr>
          <p:spPr bwMode="auto">
            <a:xfrm flipH="1" flipV="1">
              <a:off x="3560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0" name="AutoShape 228"/>
            <p:cNvCxnSpPr>
              <a:cxnSpLocks noChangeShapeType="1"/>
              <a:stCxn id="131" idx="0"/>
              <a:endCxn id="139" idx="2"/>
            </p:cNvCxnSpPr>
            <p:nvPr/>
          </p:nvCxnSpPr>
          <p:spPr bwMode="auto">
            <a:xfrm flipH="1" flipV="1">
              <a:off x="4059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1" name="AutoShape 229"/>
            <p:cNvCxnSpPr>
              <a:cxnSpLocks noChangeShapeType="1"/>
              <a:stCxn id="132" idx="0"/>
              <a:endCxn id="139" idx="2"/>
            </p:cNvCxnSpPr>
            <p:nvPr/>
          </p:nvCxnSpPr>
          <p:spPr bwMode="auto">
            <a:xfrm flipH="1" flipV="1">
              <a:off x="4059" y="1344"/>
              <a:ext cx="54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2" name="AutoShape 230"/>
            <p:cNvCxnSpPr>
              <a:cxnSpLocks noChangeShapeType="1"/>
              <a:stCxn id="133" idx="0"/>
              <a:endCxn id="140" idx="2"/>
            </p:cNvCxnSpPr>
            <p:nvPr/>
          </p:nvCxnSpPr>
          <p:spPr bwMode="auto">
            <a:xfrm flipH="1" flipV="1">
              <a:off x="4558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3" name="AutoShape 231"/>
            <p:cNvCxnSpPr>
              <a:cxnSpLocks noChangeShapeType="1"/>
              <a:stCxn id="134" idx="0"/>
              <a:endCxn id="141" idx="4"/>
            </p:cNvCxnSpPr>
            <p:nvPr/>
          </p:nvCxnSpPr>
          <p:spPr bwMode="auto">
            <a:xfrm flipV="1">
              <a:off x="1292" y="799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4" name="AutoShape 232"/>
            <p:cNvCxnSpPr>
              <a:cxnSpLocks noChangeShapeType="1"/>
              <a:stCxn id="135" idx="0"/>
              <a:endCxn id="141" idx="4"/>
            </p:cNvCxnSpPr>
            <p:nvPr/>
          </p:nvCxnSpPr>
          <p:spPr bwMode="auto">
            <a:xfrm flipV="1">
              <a:off x="1836" y="799"/>
              <a:ext cx="22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5" name="AutoShape 233"/>
            <p:cNvCxnSpPr>
              <a:cxnSpLocks noChangeShapeType="1"/>
              <a:stCxn id="136" idx="0"/>
              <a:endCxn id="142" idx="4"/>
            </p:cNvCxnSpPr>
            <p:nvPr/>
          </p:nvCxnSpPr>
          <p:spPr bwMode="auto">
            <a:xfrm flipV="1">
              <a:off x="2426" y="799"/>
              <a:ext cx="454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6" name="AutoShape 234"/>
            <p:cNvCxnSpPr>
              <a:cxnSpLocks noChangeShapeType="1"/>
              <a:stCxn id="137" idx="0"/>
              <a:endCxn id="142" idx="4"/>
            </p:cNvCxnSpPr>
            <p:nvPr/>
          </p:nvCxnSpPr>
          <p:spPr bwMode="auto">
            <a:xfrm flipH="1" flipV="1">
              <a:off x="2880" y="799"/>
              <a:ext cx="136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7" name="AutoShape 235"/>
            <p:cNvCxnSpPr>
              <a:cxnSpLocks noChangeShapeType="1"/>
              <a:stCxn id="138" idx="0"/>
              <a:endCxn id="143" idx="4"/>
            </p:cNvCxnSpPr>
            <p:nvPr/>
          </p:nvCxnSpPr>
          <p:spPr bwMode="auto">
            <a:xfrm flipV="1">
              <a:off x="3560" y="799"/>
              <a:ext cx="9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8" name="AutoShape 236"/>
            <p:cNvCxnSpPr>
              <a:cxnSpLocks noChangeShapeType="1"/>
              <a:stCxn id="139" idx="0"/>
              <a:endCxn id="143" idx="4"/>
            </p:cNvCxnSpPr>
            <p:nvPr/>
          </p:nvCxnSpPr>
          <p:spPr bwMode="auto">
            <a:xfrm flipH="1" flipV="1">
              <a:off x="3651" y="799"/>
              <a:ext cx="408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9" name="AutoShape 237"/>
            <p:cNvCxnSpPr>
              <a:cxnSpLocks noChangeShapeType="1"/>
              <a:stCxn id="140" idx="0"/>
              <a:endCxn id="143" idx="4"/>
            </p:cNvCxnSpPr>
            <p:nvPr/>
          </p:nvCxnSpPr>
          <p:spPr bwMode="auto">
            <a:xfrm flipH="1" flipV="1">
              <a:off x="3651" y="799"/>
              <a:ext cx="90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0" name="AutoShape 238"/>
            <p:cNvCxnSpPr>
              <a:cxnSpLocks noChangeShapeType="1"/>
              <a:stCxn id="141" idx="7"/>
              <a:endCxn id="144" idx="2"/>
            </p:cNvCxnSpPr>
            <p:nvPr/>
          </p:nvCxnSpPr>
          <p:spPr bwMode="auto">
            <a:xfrm flipV="1">
              <a:off x="2095" y="210"/>
              <a:ext cx="785" cy="5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1" name="AutoShape 239"/>
            <p:cNvCxnSpPr>
              <a:cxnSpLocks noChangeShapeType="1"/>
              <a:stCxn id="142" idx="0"/>
              <a:endCxn id="144" idx="2"/>
            </p:cNvCxnSpPr>
            <p:nvPr/>
          </p:nvCxnSpPr>
          <p:spPr bwMode="auto">
            <a:xfrm flipV="1">
              <a:off x="2880" y="210"/>
              <a:ext cx="0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2" name="AutoShape 240"/>
            <p:cNvCxnSpPr>
              <a:cxnSpLocks noChangeShapeType="1"/>
              <a:stCxn id="143" idx="0"/>
              <a:endCxn id="144" idx="2"/>
            </p:cNvCxnSpPr>
            <p:nvPr/>
          </p:nvCxnSpPr>
          <p:spPr bwMode="auto">
            <a:xfrm flipH="1" flipV="1">
              <a:off x="2880" y="210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243" name="AutoShape 252"/>
          <p:cNvSpPr>
            <a:spLocks noChangeArrowheads="1"/>
          </p:cNvSpPr>
          <p:nvPr/>
        </p:nvSpPr>
        <p:spPr bwMode="auto">
          <a:xfrm>
            <a:off x="8328025" y="260351"/>
            <a:ext cx="1512888" cy="360363"/>
          </a:xfrm>
          <a:prstGeom prst="wedgeRectCallout">
            <a:avLst>
              <a:gd name="adj1" fmla="val -191236"/>
              <a:gd name="adj2" fmla="val -407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Max</a:t>
            </a:r>
          </a:p>
        </p:txBody>
      </p:sp>
      <p:sp>
        <p:nvSpPr>
          <p:cNvPr id="244" name="AutoShape 253"/>
          <p:cNvSpPr>
            <a:spLocks noChangeArrowheads="1"/>
          </p:cNvSpPr>
          <p:nvPr/>
        </p:nvSpPr>
        <p:spPr bwMode="auto">
          <a:xfrm>
            <a:off x="8975725" y="908051"/>
            <a:ext cx="1296988" cy="360363"/>
          </a:xfrm>
          <a:prstGeom prst="wedgeRectCallout">
            <a:avLst>
              <a:gd name="adj1" fmla="val -171421"/>
              <a:gd name="adj2" fmla="val 2929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Min</a:t>
            </a:r>
          </a:p>
        </p:txBody>
      </p:sp>
      <p:sp>
        <p:nvSpPr>
          <p:cNvPr id="245" name="Rectangle 381"/>
          <p:cNvSpPr>
            <a:spLocks noChangeArrowheads="1"/>
          </p:cNvSpPr>
          <p:nvPr/>
        </p:nvSpPr>
        <p:spPr bwMode="auto">
          <a:xfrm>
            <a:off x="1703388" y="5876925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6" name="Text Box 382"/>
          <p:cNvSpPr txBox="1">
            <a:spLocks noChangeArrowheads="1"/>
          </p:cNvSpPr>
          <p:nvPr/>
        </p:nvSpPr>
        <p:spPr bwMode="auto">
          <a:xfrm>
            <a:off x="16002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47" name="Rectangle 383"/>
          <p:cNvSpPr>
            <a:spLocks noChangeArrowheads="1"/>
          </p:cNvSpPr>
          <p:nvPr/>
        </p:nvSpPr>
        <p:spPr bwMode="auto">
          <a:xfrm>
            <a:off x="1919288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" name="Text Box 384"/>
          <p:cNvSpPr txBox="1">
            <a:spLocks noChangeArrowheads="1"/>
          </p:cNvSpPr>
          <p:nvPr/>
        </p:nvSpPr>
        <p:spPr bwMode="auto">
          <a:xfrm>
            <a:off x="19050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49" name="Rectangle 385"/>
          <p:cNvSpPr>
            <a:spLocks noChangeArrowheads="1"/>
          </p:cNvSpPr>
          <p:nvPr/>
        </p:nvSpPr>
        <p:spPr bwMode="auto">
          <a:xfrm>
            <a:off x="2133601" y="5872164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0" name="Text Box 386"/>
          <p:cNvSpPr txBox="1">
            <a:spLocks noChangeArrowheads="1"/>
          </p:cNvSpPr>
          <p:nvPr/>
        </p:nvSpPr>
        <p:spPr bwMode="auto">
          <a:xfrm>
            <a:off x="20018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251" name="Group 395"/>
          <p:cNvGrpSpPr>
            <a:grpSpLocks/>
          </p:cNvGrpSpPr>
          <p:nvPr/>
        </p:nvGrpSpPr>
        <p:grpSpPr bwMode="auto">
          <a:xfrm>
            <a:off x="2297113" y="5538788"/>
            <a:ext cx="220662" cy="252412"/>
            <a:chOff x="487" y="3489"/>
            <a:chExt cx="139" cy="159"/>
          </a:xfrm>
        </p:grpSpPr>
        <p:sp>
          <p:nvSpPr>
            <p:cNvPr id="252" name="Line 38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Line 38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Line 39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5" name="Rectangle 391"/>
          <p:cNvSpPr>
            <a:spLocks noChangeArrowheads="1"/>
          </p:cNvSpPr>
          <p:nvPr/>
        </p:nvSpPr>
        <p:spPr bwMode="auto">
          <a:xfrm>
            <a:off x="257175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" name="Text Box 392"/>
          <p:cNvSpPr txBox="1">
            <a:spLocks noChangeArrowheads="1"/>
          </p:cNvSpPr>
          <p:nvPr/>
        </p:nvSpPr>
        <p:spPr bwMode="auto">
          <a:xfrm>
            <a:off x="24384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57" name="Text Box 393"/>
          <p:cNvSpPr txBox="1">
            <a:spLocks noChangeArrowheads="1"/>
          </p:cNvSpPr>
          <p:nvPr/>
        </p:nvSpPr>
        <p:spPr bwMode="auto">
          <a:xfrm>
            <a:off x="2590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58" name="Text Box 405"/>
          <p:cNvSpPr txBox="1">
            <a:spLocks noChangeArrowheads="1"/>
          </p:cNvSpPr>
          <p:nvPr/>
        </p:nvSpPr>
        <p:spPr bwMode="auto">
          <a:xfrm>
            <a:off x="26035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grpSp>
        <p:nvGrpSpPr>
          <p:cNvPr id="259" name="Group 408"/>
          <p:cNvGrpSpPr>
            <a:grpSpLocks/>
          </p:cNvGrpSpPr>
          <p:nvPr/>
        </p:nvGrpSpPr>
        <p:grpSpPr bwMode="auto">
          <a:xfrm>
            <a:off x="2919414" y="4581526"/>
            <a:ext cx="433387" cy="142875"/>
            <a:chOff x="3424" y="1616"/>
            <a:chExt cx="273" cy="90"/>
          </a:xfrm>
        </p:grpSpPr>
        <p:sp>
          <p:nvSpPr>
            <p:cNvPr id="260" name="Line 409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Line 410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2" name="Text Box 411"/>
          <p:cNvSpPr txBox="1">
            <a:spLocks noChangeArrowheads="1"/>
          </p:cNvSpPr>
          <p:nvPr/>
        </p:nvSpPr>
        <p:spPr bwMode="auto">
          <a:xfrm>
            <a:off x="32766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63" name="Text Box 412"/>
          <p:cNvSpPr txBox="1">
            <a:spLocks noChangeArrowheads="1"/>
          </p:cNvSpPr>
          <p:nvPr/>
        </p:nvSpPr>
        <p:spPr bwMode="auto">
          <a:xfrm>
            <a:off x="44196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64" name="Rectangle 413"/>
          <p:cNvSpPr>
            <a:spLocks noChangeArrowheads="1"/>
          </p:cNvSpPr>
          <p:nvPr/>
        </p:nvSpPr>
        <p:spPr bwMode="auto">
          <a:xfrm>
            <a:off x="386080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5" name="Text Box 414"/>
          <p:cNvSpPr txBox="1">
            <a:spLocks noChangeArrowheads="1"/>
          </p:cNvSpPr>
          <p:nvPr/>
        </p:nvSpPr>
        <p:spPr bwMode="auto">
          <a:xfrm>
            <a:off x="36576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66" name="Line 415"/>
          <p:cNvSpPr>
            <a:spLocks noChangeShapeType="1"/>
          </p:cNvSpPr>
          <p:nvPr/>
        </p:nvSpPr>
        <p:spPr bwMode="auto">
          <a:xfrm>
            <a:off x="367030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7" name="Rectangle 416"/>
          <p:cNvSpPr>
            <a:spLocks noChangeArrowheads="1"/>
          </p:cNvSpPr>
          <p:nvPr/>
        </p:nvSpPr>
        <p:spPr bwMode="auto">
          <a:xfrm>
            <a:off x="4075113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8" name="Text Box 417"/>
          <p:cNvSpPr txBox="1">
            <a:spLocks noChangeArrowheads="1"/>
          </p:cNvSpPr>
          <p:nvPr/>
        </p:nvSpPr>
        <p:spPr bwMode="auto">
          <a:xfrm>
            <a:off x="35941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69" name="Text Box 418"/>
          <p:cNvSpPr txBox="1">
            <a:spLocks noChangeArrowheads="1"/>
          </p:cNvSpPr>
          <p:nvPr/>
        </p:nvSpPr>
        <p:spPr bwMode="auto">
          <a:xfrm>
            <a:off x="3352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270" name="Group 419"/>
          <p:cNvGrpSpPr>
            <a:grpSpLocks/>
          </p:cNvGrpSpPr>
          <p:nvPr/>
        </p:nvGrpSpPr>
        <p:grpSpPr bwMode="auto">
          <a:xfrm>
            <a:off x="3833814" y="4572001"/>
            <a:ext cx="433387" cy="142875"/>
            <a:chOff x="3424" y="1616"/>
            <a:chExt cx="273" cy="90"/>
          </a:xfrm>
        </p:grpSpPr>
        <p:sp>
          <p:nvSpPr>
            <p:cNvPr id="271" name="Line 420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Line 421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3" name="Text Box 422"/>
          <p:cNvSpPr txBox="1">
            <a:spLocks noChangeArrowheads="1"/>
          </p:cNvSpPr>
          <p:nvPr/>
        </p:nvSpPr>
        <p:spPr bwMode="auto">
          <a:xfrm>
            <a:off x="35814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74" name="Text Box 423"/>
          <p:cNvSpPr txBox="1">
            <a:spLocks noChangeArrowheads="1"/>
          </p:cNvSpPr>
          <p:nvPr/>
        </p:nvSpPr>
        <p:spPr bwMode="auto">
          <a:xfrm>
            <a:off x="41148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275" name="Group 424"/>
          <p:cNvGrpSpPr>
            <a:grpSpLocks/>
          </p:cNvGrpSpPr>
          <p:nvPr/>
        </p:nvGrpSpPr>
        <p:grpSpPr bwMode="auto">
          <a:xfrm>
            <a:off x="4343400" y="2514601"/>
            <a:ext cx="433388" cy="142875"/>
            <a:chOff x="3424" y="1616"/>
            <a:chExt cx="273" cy="90"/>
          </a:xfrm>
        </p:grpSpPr>
        <p:sp>
          <p:nvSpPr>
            <p:cNvPr id="276" name="Line 425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Line 426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8" name="Text Box 427"/>
          <p:cNvSpPr txBox="1">
            <a:spLocks noChangeArrowheads="1"/>
          </p:cNvSpPr>
          <p:nvPr/>
        </p:nvSpPr>
        <p:spPr bwMode="auto">
          <a:xfrm>
            <a:off x="5727700" y="228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79" name="Rectangle 428"/>
          <p:cNvSpPr>
            <a:spLocks noChangeArrowheads="1"/>
          </p:cNvSpPr>
          <p:nvPr/>
        </p:nvSpPr>
        <p:spPr bwMode="auto">
          <a:xfrm>
            <a:off x="5160963" y="5872164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0" name="Text Box 429"/>
          <p:cNvSpPr txBox="1">
            <a:spLocks noChangeArrowheads="1"/>
          </p:cNvSpPr>
          <p:nvPr/>
        </p:nvSpPr>
        <p:spPr bwMode="auto">
          <a:xfrm>
            <a:off x="4965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81" name="Rectangle 431"/>
          <p:cNvSpPr>
            <a:spLocks noChangeArrowheads="1"/>
          </p:cNvSpPr>
          <p:nvPr/>
        </p:nvSpPr>
        <p:spPr bwMode="auto">
          <a:xfrm>
            <a:off x="53911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2" name="Line 432"/>
          <p:cNvSpPr>
            <a:spLocks noChangeShapeType="1"/>
          </p:cNvSpPr>
          <p:nvPr/>
        </p:nvSpPr>
        <p:spPr bwMode="auto">
          <a:xfrm>
            <a:off x="498475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3" name="Text Box 433"/>
          <p:cNvSpPr txBox="1">
            <a:spLocks noChangeArrowheads="1"/>
          </p:cNvSpPr>
          <p:nvPr/>
        </p:nvSpPr>
        <p:spPr bwMode="auto">
          <a:xfrm>
            <a:off x="49276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84" name="Text Box 434"/>
          <p:cNvSpPr txBox="1">
            <a:spLocks noChangeArrowheads="1"/>
          </p:cNvSpPr>
          <p:nvPr/>
        </p:nvSpPr>
        <p:spPr bwMode="auto">
          <a:xfrm>
            <a:off x="4800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85" name="Rectangle 435"/>
          <p:cNvSpPr>
            <a:spLocks noChangeArrowheads="1"/>
          </p:cNvSpPr>
          <p:nvPr/>
        </p:nvSpPr>
        <p:spPr bwMode="auto">
          <a:xfrm>
            <a:off x="55895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" name="Text Box 436"/>
          <p:cNvSpPr txBox="1">
            <a:spLocks noChangeArrowheads="1"/>
          </p:cNvSpPr>
          <p:nvPr/>
        </p:nvSpPr>
        <p:spPr bwMode="auto">
          <a:xfrm>
            <a:off x="53546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287" name="Group 437"/>
          <p:cNvGrpSpPr>
            <a:grpSpLocks/>
          </p:cNvGrpSpPr>
          <p:nvPr/>
        </p:nvGrpSpPr>
        <p:grpSpPr bwMode="auto">
          <a:xfrm>
            <a:off x="5715001" y="5486401"/>
            <a:ext cx="220663" cy="252413"/>
            <a:chOff x="487" y="3489"/>
            <a:chExt cx="139" cy="159"/>
          </a:xfrm>
        </p:grpSpPr>
        <p:sp>
          <p:nvSpPr>
            <p:cNvPr id="288" name="Line 43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Line 43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Line 44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1" name="Text Box 441"/>
          <p:cNvSpPr txBox="1">
            <a:spLocks noChangeArrowheads="1"/>
          </p:cNvSpPr>
          <p:nvPr/>
        </p:nvSpPr>
        <p:spPr bwMode="auto">
          <a:xfrm>
            <a:off x="50292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2" name="Text Box 442"/>
          <p:cNvSpPr txBox="1">
            <a:spLocks noChangeArrowheads="1"/>
          </p:cNvSpPr>
          <p:nvPr/>
        </p:nvSpPr>
        <p:spPr bwMode="auto">
          <a:xfrm>
            <a:off x="51054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3" name="Rectangle 443"/>
          <p:cNvSpPr>
            <a:spLocks noChangeArrowheads="1"/>
          </p:cNvSpPr>
          <p:nvPr/>
        </p:nvSpPr>
        <p:spPr bwMode="auto">
          <a:xfrm>
            <a:off x="60198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4" name="Text Box 444"/>
          <p:cNvSpPr txBox="1">
            <a:spLocks noChangeArrowheads="1"/>
          </p:cNvSpPr>
          <p:nvPr/>
        </p:nvSpPr>
        <p:spPr bwMode="auto">
          <a:xfrm>
            <a:off x="57356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grpSp>
        <p:nvGrpSpPr>
          <p:cNvPr id="295" name="Group 445"/>
          <p:cNvGrpSpPr>
            <a:grpSpLocks/>
          </p:cNvGrpSpPr>
          <p:nvPr/>
        </p:nvGrpSpPr>
        <p:grpSpPr bwMode="auto">
          <a:xfrm>
            <a:off x="6115051" y="5486401"/>
            <a:ext cx="220663" cy="252413"/>
            <a:chOff x="487" y="3489"/>
            <a:chExt cx="139" cy="159"/>
          </a:xfrm>
        </p:grpSpPr>
        <p:sp>
          <p:nvSpPr>
            <p:cNvPr id="296" name="Line 446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Line 447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Line 448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9" name="Text Box 449"/>
          <p:cNvSpPr txBox="1">
            <a:spLocks noChangeArrowheads="1"/>
          </p:cNvSpPr>
          <p:nvPr/>
        </p:nvSpPr>
        <p:spPr bwMode="auto">
          <a:xfrm>
            <a:off x="5507038" y="41910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sp>
        <p:nvSpPr>
          <p:cNvPr id="300" name="Text Box 450"/>
          <p:cNvSpPr txBox="1">
            <a:spLocks noChangeArrowheads="1"/>
          </p:cNvSpPr>
          <p:nvPr/>
        </p:nvSpPr>
        <p:spPr bwMode="auto">
          <a:xfrm>
            <a:off x="5735638" y="31242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grpSp>
        <p:nvGrpSpPr>
          <p:cNvPr id="301" name="Group 451"/>
          <p:cNvGrpSpPr>
            <a:grpSpLocks/>
          </p:cNvGrpSpPr>
          <p:nvPr/>
        </p:nvGrpSpPr>
        <p:grpSpPr bwMode="auto">
          <a:xfrm>
            <a:off x="6019800" y="3644900"/>
            <a:ext cx="433388" cy="215900"/>
            <a:chOff x="2607" y="2296"/>
            <a:chExt cx="273" cy="136"/>
          </a:xfrm>
        </p:grpSpPr>
        <p:sp>
          <p:nvSpPr>
            <p:cNvPr id="302" name="Line 452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Line 453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Line 454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5" name="Text Box 455"/>
          <p:cNvSpPr txBox="1">
            <a:spLocks noChangeArrowheads="1"/>
          </p:cNvSpPr>
          <p:nvPr/>
        </p:nvSpPr>
        <p:spPr bwMode="auto">
          <a:xfrm>
            <a:off x="57912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306" name="Rectangle 456"/>
          <p:cNvSpPr>
            <a:spLocks noChangeArrowheads="1"/>
          </p:cNvSpPr>
          <p:nvPr/>
        </p:nvSpPr>
        <p:spPr bwMode="auto">
          <a:xfrm>
            <a:off x="68770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" name="Text Box 457"/>
          <p:cNvSpPr txBox="1">
            <a:spLocks noChangeArrowheads="1"/>
          </p:cNvSpPr>
          <p:nvPr/>
        </p:nvSpPr>
        <p:spPr bwMode="auto">
          <a:xfrm>
            <a:off x="6565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08" name="Text Box 458"/>
          <p:cNvSpPr txBox="1">
            <a:spLocks noChangeArrowheads="1"/>
          </p:cNvSpPr>
          <p:nvPr/>
        </p:nvSpPr>
        <p:spPr bwMode="auto">
          <a:xfrm>
            <a:off x="64897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09" name="Text Box 459"/>
          <p:cNvSpPr txBox="1">
            <a:spLocks noChangeArrowheads="1"/>
          </p:cNvSpPr>
          <p:nvPr/>
        </p:nvSpPr>
        <p:spPr bwMode="auto">
          <a:xfrm>
            <a:off x="6400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10" name="Text Box 460"/>
          <p:cNvSpPr txBox="1">
            <a:spLocks noChangeArrowheads="1"/>
          </p:cNvSpPr>
          <p:nvPr/>
        </p:nvSpPr>
        <p:spPr bwMode="auto">
          <a:xfrm>
            <a:off x="60325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11" name="Line 462"/>
          <p:cNvSpPr>
            <a:spLocks noChangeShapeType="1"/>
          </p:cNvSpPr>
          <p:nvPr/>
        </p:nvSpPr>
        <p:spPr bwMode="auto">
          <a:xfrm>
            <a:off x="5746750" y="3286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2" name="Text Box 463"/>
          <p:cNvSpPr txBox="1">
            <a:spLocks noChangeArrowheads="1"/>
          </p:cNvSpPr>
          <p:nvPr/>
        </p:nvSpPr>
        <p:spPr bwMode="auto">
          <a:xfrm>
            <a:off x="5867400" y="457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313" name="Rectangle 464"/>
          <p:cNvSpPr>
            <a:spLocks noChangeArrowheads="1"/>
          </p:cNvSpPr>
          <p:nvPr/>
        </p:nvSpPr>
        <p:spPr bwMode="auto">
          <a:xfrm>
            <a:off x="7094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4" name="Text Box 465"/>
          <p:cNvSpPr txBox="1">
            <a:spLocks noChangeArrowheads="1"/>
          </p:cNvSpPr>
          <p:nvPr/>
        </p:nvSpPr>
        <p:spPr bwMode="auto">
          <a:xfrm>
            <a:off x="68580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15" name="Text Box 466"/>
          <p:cNvSpPr txBox="1">
            <a:spLocks noChangeArrowheads="1"/>
          </p:cNvSpPr>
          <p:nvPr/>
        </p:nvSpPr>
        <p:spPr bwMode="auto">
          <a:xfrm>
            <a:off x="7086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16" name="Rectangle 467"/>
          <p:cNvSpPr>
            <a:spLocks noChangeArrowheads="1"/>
          </p:cNvSpPr>
          <p:nvPr/>
        </p:nvSpPr>
        <p:spPr bwMode="auto">
          <a:xfrm>
            <a:off x="7323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" name="Text Box 468"/>
          <p:cNvSpPr txBox="1">
            <a:spLocks noChangeArrowheads="1"/>
          </p:cNvSpPr>
          <p:nvPr/>
        </p:nvSpPr>
        <p:spPr bwMode="auto">
          <a:xfrm>
            <a:off x="71628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318" name="Group 469"/>
          <p:cNvGrpSpPr>
            <a:grpSpLocks/>
          </p:cNvGrpSpPr>
          <p:nvPr/>
        </p:nvGrpSpPr>
        <p:grpSpPr bwMode="auto">
          <a:xfrm>
            <a:off x="7456488" y="5486401"/>
            <a:ext cx="220662" cy="252413"/>
            <a:chOff x="487" y="3489"/>
            <a:chExt cx="139" cy="159"/>
          </a:xfrm>
        </p:grpSpPr>
        <p:sp>
          <p:nvSpPr>
            <p:cNvPr id="319" name="Line 470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Line 471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Line 472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2" name="Text Box 473"/>
          <p:cNvSpPr txBox="1">
            <a:spLocks noChangeArrowheads="1"/>
          </p:cNvSpPr>
          <p:nvPr/>
        </p:nvSpPr>
        <p:spPr bwMode="auto">
          <a:xfrm>
            <a:off x="70104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23" name="Text Box 474"/>
          <p:cNvSpPr txBox="1">
            <a:spLocks noChangeArrowheads="1"/>
          </p:cNvSpPr>
          <p:nvPr/>
        </p:nvSpPr>
        <p:spPr bwMode="auto">
          <a:xfrm>
            <a:off x="6934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24" name="Rectangle 475"/>
          <p:cNvSpPr>
            <a:spLocks noChangeArrowheads="1"/>
          </p:cNvSpPr>
          <p:nvPr/>
        </p:nvSpPr>
        <p:spPr bwMode="auto">
          <a:xfrm>
            <a:off x="77533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5" name="Text Box 476"/>
          <p:cNvSpPr txBox="1">
            <a:spLocks noChangeArrowheads="1"/>
          </p:cNvSpPr>
          <p:nvPr/>
        </p:nvSpPr>
        <p:spPr bwMode="auto">
          <a:xfrm>
            <a:off x="75438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26" name="Group 477"/>
          <p:cNvGrpSpPr>
            <a:grpSpLocks/>
          </p:cNvGrpSpPr>
          <p:nvPr/>
        </p:nvGrpSpPr>
        <p:grpSpPr bwMode="auto">
          <a:xfrm>
            <a:off x="7875588" y="5486401"/>
            <a:ext cx="220662" cy="252413"/>
            <a:chOff x="487" y="3489"/>
            <a:chExt cx="139" cy="159"/>
          </a:xfrm>
        </p:grpSpPr>
        <p:sp>
          <p:nvSpPr>
            <p:cNvPr id="327" name="Line 47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Line 47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Line 48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0" name="Text Box 481"/>
          <p:cNvSpPr txBox="1">
            <a:spLocks noChangeArrowheads="1"/>
          </p:cNvSpPr>
          <p:nvPr/>
        </p:nvSpPr>
        <p:spPr bwMode="auto">
          <a:xfrm>
            <a:off x="7600951" y="41910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31" name="Rectangle 482"/>
          <p:cNvSpPr>
            <a:spLocks noChangeArrowheads="1"/>
          </p:cNvSpPr>
          <p:nvPr/>
        </p:nvSpPr>
        <p:spPr bwMode="auto">
          <a:xfrm>
            <a:off x="81803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2" name="Text Box 483"/>
          <p:cNvSpPr txBox="1">
            <a:spLocks noChangeArrowheads="1"/>
          </p:cNvSpPr>
          <p:nvPr/>
        </p:nvSpPr>
        <p:spPr bwMode="auto">
          <a:xfrm>
            <a:off x="8013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grpSp>
        <p:nvGrpSpPr>
          <p:cNvPr id="333" name="Group 484"/>
          <p:cNvGrpSpPr>
            <a:grpSpLocks/>
          </p:cNvGrpSpPr>
          <p:nvPr/>
        </p:nvGrpSpPr>
        <p:grpSpPr bwMode="auto">
          <a:xfrm>
            <a:off x="8313738" y="5486401"/>
            <a:ext cx="220662" cy="252413"/>
            <a:chOff x="487" y="3489"/>
            <a:chExt cx="139" cy="159"/>
          </a:xfrm>
        </p:grpSpPr>
        <p:sp>
          <p:nvSpPr>
            <p:cNvPr id="334" name="Line 485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Line 486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Line 487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7" name="Line 488"/>
          <p:cNvSpPr>
            <a:spLocks noChangeShapeType="1"/>
          </p:cNvSpPr>
          <p:nvPr/>
        </p:nvSpPr>
        <p:spPr bwMode="auto">
          <a:xfrm>
            <a:off x="7658100" y="427196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" name="Text Box 489"/>
          <p:cNvSpPr txBox="1">
            <a:spLocks noChangeArrowheads="1"/>
          </p:cNvSpPr>
          <p:nvPr/>
        </p:nvSpPr>
        <p:spPr bwMode="auto">
          <a:xfrm>
            <a:off x="7620000" y="3962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339" name="Text Box 490"/>
          <p:cNvSpPr txBox="1">
            <a:spLocks noChangeArrowheads="1"/>
          </p:cNvSpPr>
          <p:nvPr/>
        </p:nvSpPr>
        <p:spPr bwMode="auto">
          <a:xfrm>
            <a:off x="7543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340" name="Text Box 491"/>
          <p:cNvSpPr txBox="1">
            <a:spLocks noChangeArrowheads="1"/>
          </p:cNvSpPr>
          <p:nvPr/>
        </p:nvSpPr>
        <p:spPr bwMode="auto">
          <a:xfrm>
            <a:off x="7010400" y="1219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41" name="Rectangle 492"/>
          <p:cNvSpPr>
            <a:spLocks noChangeArrowheads="1"/>
          </p:cNvSpPr>
          <p:nvPr/>
        </p:nvSpPr>
        <p:spPr bwMode="auto">
          <a:xfrm>
            <a:off x="8618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2" name="Text Box 493"/>
          <p:cNvSpPr txBox="1">
            <a:spLocks noChangeArrowheads="1"/>
          </p:cNvSpPr>
          <p:nvPr/>
        </p:nvSpPr>
        <p:spPr bwMode="auto">
          <a:xfrm>
            <a:off x="8470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3" name="Rectangle 494"/>
          <p:cNvSpPr>
            <a:spLocks noChangeArrowheads="1"/>
          </p:cNvSpPr>
          <p:nvPr/>
        </p:nvSpPr>
        <p:spPr bwMode="auto">
          <a:xfrm>
            <a:off x="8847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4" name="Text Box 495"/>
          <p:cNvSpPr txBox="1">
            <a:spLocks noChangeArrowheads="1"/>
          </p:cNvSpPr>
          <p:nvPr/>
        </p:nvSpPr>
        <p:spPr bwMode="auto">
          <a:xfrm>
            <a:off x="8305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5" name="Text Box 496"/>
          <p:cNvSpPr txBox="1">
            <a:spLocks noChangeArrowheads="1"/>
          </p:cNvSpPr>
          <p:nvPr/>
        </p:nvSpPr>
        <p:spPr bwMode="auto">
          <a:xfrm>
            <a:off x="80899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6" name="Text Box 497"/>
          <p:cNvSpPr txBox="1">
            <a:spLocks noChangeArrowheads="1"/>
          </p:cNvSpPr>
          <p:nvPr/>
        </p:nvSpPr>
        <p:spPr bwMode="auto">
          <a:xfrm>
            <a:off x="7696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grpSp>
        <p:nvGrpSpPr>
          <p:cNvPr id="347" name="Group 502"/>
          <p:cNvGrpSpPr>
            <a:grpSpLocks/>
          </p:cNvGrpSpPr>
          <p:nvPr/>
        </p:nvGrpSpPr>
        <p:grpSpPr bwMode="auto">
          <a:xfrm>
            <a:off x="8215314" y="2514601"/>
            <a:ext cx="433387" cy="142875"/>
            <a:chOff x="3424" y="1616"/>
            <a:chExt cx="273" cy="90"/>
          </a:xfrm>
        </p:grpSpPr>
        <p:sp>
          <p:nvSpPr>
            <p:cNvPr id="348" name="Line 503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Line 504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0" name="Rectangle 505"/>
          <p:cNvSpPr>
            <a:spLocks noChangeArrowheads="1"/>
          </p:cNvSpPr>
          <p:nvPr/>
        </p:nvSpPr>
        <p:spPr bwMode="auto">
          <a:xfrm>
            <a:off x="94869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1" name="Text Box 506"/>
          <p:cNvSpPr txBox="1">
            <a:spLocks noChangeArrowheads="1"/>
          </p:cNvSpPr>
          <p:nvPr/>
        </p:nvSpPr>
        <p:spPr bwMode="auto">
          <a:xfrm>
            <a:off x="92964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52" name="Group 507"/>
          <p:cNvGrpSpPr>
            <a:grpSpLocks/>
          </p:cNvGrpSpPr>
          <p:nvPr/>
        </p:nvGrpSpPr>
        <p:grpSpPr bwMode="auto">
          <a:xfrm>
            <a:off x="9609138" y="5486401"/>
            <a:ext cx="220662" cy="252413"/>
            <a:chOff x="487" y="3489"/>
            <a:chExt cx="139" cy="159"/>
          </a:xfrm>
        </p:grpSpPr>
        <p:sp>
          <p:nvSpPr>
            <p:cNvPr id="353" name="Line 50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Line 50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Line 51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6" name="Text Box 511"/>
          <p:cNvSpPr txBox="1">
            <a:spLocks noChangeArrowheads="1"/>
          </p:cNvSpPr>
          <p:nvPr/>
        </p:nvSpPr>
        <p:spPr bwMode="auto">
          <a:xfrm>
            <a:off x="9105901" y="41910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57" name="Text Box 512"/>
          <p:cNvSpPr txBox="1">
            <a:spLocks noChangeArrowheads="1"/>
          </p:cNvSpPr>
          <p:nvPr/>
        </p:nvSpPr>
        <p:spPr bwMode="auto">
          <a:xfrm>
            <a:off x="9048751" y="31242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58" name="Group 513"/>
          <p:cNvGrpSpPr>
            <a:grpSpLocks/>
          </p:cNvGrpSpPr>
          <p:nvPr/>
        </p:nvGrpSpPr>
        <p:grpSpPr bwMode="auto">
          <a:xfrm>
            <a:off x="9472614" y="3657600"/>
            <a:ext cx="433387" cy="215900"/>
            <a:chOff x="2607" y="2296"/>
            <a:chExt cx="273" cy="136"/>
          </a:xfrm>
        </p:grpSpPr>
        <p:sp>
          <p:nvSpPr>
            <p:cNvPr id="359" name="Line 514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Line 515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Line 516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62" name="Text Box 517"/>
          <p:cNvSpPr txBox="1">
            <a:spLocks noChangeArrowheads="1"/>
          </p:cNvSpPr>
          <p:nvPr/>
        </p:nvSpPr>
        <p:spPr bwMode="auto">
          <a:xfrm>
            <a:off x="8478838" y="21336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63" name="Line 518"/>
          <p:cNvSpPr>
            <a:spLocks noChangeShapeType="1"/>
          </p:cNvSpPr>
          <p:nvPr/>
        </p:nvSpPr>
        <p:spPr bwMode="auto">
          <a:xfrm>
            <a:off x="7042150" y="13192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" name="Text Box 519"/>
          <p:cNvSpPr txBox="1">
            <a:spLocks noChangeArrowheads="1"/>
          </p:cNvSpPr>
          <p:nvPr/>
        </p:nvSpPr>
        <p:spPr bwMode="auto">
          <a:xfrm>
            <a:off x="6934201" y="9906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65" name="AutoShape 520"/>
          <p:cNvSpPr>
            <a:spLocks noChangeArrowheads="1"/>
          </p:cNvSpPr>
          <p:nvPr/>
        </p:nvSpPr>
        <p:spPr bwMode="auto">
          <a:xfrm>
            <a:off x="5808664" y="692151"/>
            <a:ext cx="287337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7" name="AutoShape 522"/>
          <p:cNvSpPr>
            <a:spLocks noChangeArrowheads="1"/>
          </p:cNvSpPr>
          <p:nvPr/>
        </p:nvSpPr>
        <p:spPr bwMode="auto">
          <a:xfrm>
            <a:off x="1828800" y="1295400"/>
            <a:ext cx="1524000" cy="533400"/>
          </a:xfrm>
          <a:prstGeom prst="wedgeRoundRectCallout">
            <a:avLst>
              <a:gd name="adj1" fmla="val 117500"/>
              <a:gd name="adj2" fmla="val 17946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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剪枝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368" name="AutoShape 523"/>
          <p:cNvSpPr>
            <a:spLocks noChangeArrowheads="1"/>
          </p:cNvSpPr>
          <p:nvPr/>
        </p:nvSpPr>
        <p:spPr bwMode="auto">
          <a:xfrm>
            <a:off x="9067800" y="1752600"/>
            <a:ext cx="1295400" cy="533400"/>
          </a:xfrm>
          <a:prstGeom prst="wedgeRoundRectCallout">
            <a:avLst>
              <a:gd name="adj1" fmla="val -736"/>
              <a:gd name="adj2" fmla="val 308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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剪枝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6" grpId="0" autoUpdateAnimBg="0"/>
      <p:bldP spid="247" grpId="0" animBg="1"/>
      <p:bldP spid="248" grpId="0" autoUpdateAnimBg="0"/>
      <p:bldP spid="249" grpId="0" animBg="1"/>
      <p:bldP spid="250" grpId="0" autoUpdateAnimBg="0"/>
      <p:bldP spid="255" grpId="0" animBg="1"/>
      <p:bldP spid="256" grpId="0" autoUpdateAnimBg="0"/>
      <p:bldP spid="257" grpId="0" autoUpdateAnimBg="0"/>
      <p:bldP spid="258" grpId="0" autoUpdateAnimBg="0"/>
      <p:bldP spid="262" grpId="0" autoUpdateAnimBg="0"/>
      <p:bldP spid="263" grpId="0" autoUpdateAnimBg="0"/>
      <p:bldP spid="264" grpId="0" animBg="1"/>
      <p:bldP spid="265" grpId="0" autoUpdateAnimBg="0"/>
      <p:bldP spid="266" grpId="0" animBg="1"/>
      <p:bldP spid="267" grpId="0" animBg="1"/>
      <p:bldP spid="268" grpId="0" autoUpdateAnimBg="0"/>
      <p:bldP spid="269" grpId="0" autoUpdateAnimBg="0"/>
      <p:bldP spid="273" grpId="0" autoUpdateAnimBg="0"/>
      <p:bldP spid="274" grpId="0" autoUpdateAnimBg="0"/>
      <p:bldP spid="278" grpId="0" autoUpdateAnimBg="0"/>
      <p:bldP spid="279" grpId="0" animBg="1"/>
      <p:bldP spid="280" grpId="0" autoUpdateAnimBg="0"/>
      <p:bldP spid="281" grpId="0" animBg="1"/>
      <p:bldP spid="282" grpId="0" animBg="1"/>
      <p:bldP spid="283" grpId="0" autoUpdateAnimBg="0"/>
      <p:bldP spid="284" grpId="0" autoUpdateAnimBg="0"/>
      <p:bldP spid="285" grpId="0" animBg="1"/>
      <p:bldP spid="286" grpId="0" autoUpdateAnimBg="0"/>
      <p:bldP spid="291" grpId="0" autoUpdateAnimBg="0"/>
      <p:bldP spid="292" grpId="0" autoUpdateAnimBg="0"/>
      <p:bldP spid="293" grpId="0" animBg="1"/>
      <p:bldP spid="294" grpId="0" autoUpdateAnimBg="0"/>
      <p:bldP spid="299" grpId="0" autoUpdateAnimBg="0"/>
      <p:bldP spid="300" grpId="0" autoUpdateAnimBg="0"/>
      <p:bldP spid="305" grpId="0" autoUpdateAnimBg="0"/>
      <p:bldP spid="306" grpId="0" animBg="1"/>
      <p:bldP spid="307" grpId="0" autoUpdateAnimBg="0"/>
      <p:bldP spid="308" grpId="0" autoUpdateAnimBg="0"/>
      <p:bldP spid="309" grpId="0" autoUpdateAnimBg="0"/>
      <p:bldP spid="310" grpId="0" autoUpdateAnimBg="0"/>
      <p:bldP spid="311" grpId="0" animBg="1"/>
      <p:bldP spid="312" grpId="0" autoUpdateAnimBg="0"/>
      <p:bldP spid="313" grpId="0" animBg="1"/>
      <p:bldP spid="314" grpId="0" autoUpdateAnimBg="0"/>
      <p:bldP spid="315" grpId="0" autoUpdateAnimBg="0"/>
      <p:bldP spid="316" grpId="0" animBg="1"/>
      <p:bldP spid="317" grpId="0" autoUpdateAnimBg="0"/>
      <p:bldP spid="322" grpId="0" autoUpdateAnimBg="0"/>
      <p:bldP spid="323" grpId="0" autoUpdateAnimBg="0"/>
      <p:bldP spid="324" grpId="0" animBg="1"/>
      <p:bldP spid="325" grpId="0" autoUpdateAnimBg="0"/>
      <p:bldP spid="330" grpId="0" autoUpdateAnimBg="0"/>
      <p:bldP spid="331" grpId="0" animBg="1"/>
      <p:bldP spid="332" grpId="0" autoUpdateAnimBg="0"/>
      <p:bldP spid="337" grpId="0" animBg="1"/>
      <p:bldP spid="338" grpId="0" autoUpdateAnimBg="0"/>
      <p:bldP spid="339" grpId="0" autoUpdateAnimBg="0"/>
      <p:bldP spid="340" grpId="0" autoUpdateAnimBg="0"/>
      <p:bldP spid="341" grpId="0" animBg="1"/>
      <p:bldP spid="342" grpId="0" autoUpdateAnimBg="0"/>
      <p:bldP spid="343" grpId="0" animBg="1"/>
      <p:bldP spid="344" grpId="0" autoUpdateAnimBg="0"/>
      <p:bldP spid="345" grpId="0" autoUpdateAnimBg="0"/>
      <p:bldP spid="346" grpId="0" autoUpdateAnimBg="0"/>
      <p:bldP spid="350" grpId="0" animBg="1"/>
      <p:bldP spid="351" grpId="0" autoUpdateAnimBg="0"/>
      <p:bldP spid="356" grpId="0" autoUpdateAnimBg="0"/>
      <p:bldP spid="357" grpId="0" autoUpdateAnimBg="0"/>
      <p:bldP spid="362" grpId="0" autoUpdateAnimBg="0"/>
      <p:bldP spid="363" grpId="0" animBg="1"/>
      <p:bldP spid="364" grpId="0" autoUpdateAnimBg="0"/>
      <p:bldP spid="365" grpId="0" animBg="1"/>
      <p:bldP spid="367" grpId="0" animBg="1" autoUpdateAnimBg="0"/>
      <p:bldP spid="36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几点注意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552303"/>
            <a:ext cx="10363200" cy="4572000"/>
          </a:xfrm>
        </p:spPr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剪枝只是得到一步结果</a:t>
            </a:r>
            <a:endParaRPr lang="en-US" altLang="zh-CN" dirty="0"/>
          </a:p>
          <a:p>
            <a:r>
              <a:rPr lang="zh-CN" altLang="en-US" dirty="0"/>
              <a:t>注意比较的时候要跟祖先比</a:t>
            </a:r>
            <a:endParaRPr lang="en-US" altLang="zh-CN" dirty="0"/>
          </a:p>
          <a:p>
            <a:r>
              <a:rPr lang="zh-CN" altLang="en-US" dirty="0"/>
              <a:t>估值的准确性要求比较高</a:t>
            </a:r>
            <a:endParaRPr lang="en-US" altLang="zh-CN" dirty="0"/>
          </a:p>
          <a:p>
            <a:r>
              <a:rPr lang="zh-CN" altLang="en-US" dirty="0"/>
              <a:t>搜索深度越深效果越好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934" y="2649583"/>
            <a:ext cx="5847237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上述例题自己独立做一遍。</a:t>
            </a:r>
          </a:p>
        </p:txBody>
      </p:sp>
    </p:spTree>
    <p:extLst>
      <p:ext uri="{BB962C8B-B14F-4D97-AF65-F5344CB8AC3E}">
        <p14:creationId xmlns:p14="http://schemas.microsoft.com/office/powerpoint/2010/main" val="380205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pPr lvl="1"/>
            <a:r>
              <a:rPr lang="zh-CN" altLang="en-US" dirty="0"/>
              <a:t>利用已有的搜索结果进行剪枝</a:t>
            </a:r>
            <a:endParaRPr lang="en-US" altLang="zh-CN" dirty="0"/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剪枝的条件：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后辈节点的值≤祖先节点的值时， 剪枝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后辈节点的 值≥祖先节点的值时， 剪枝</a:t>
            </a:r>
            <a:endParaRPr lang="en-US" altLang="zh-CN" dirty="0">
              <a:solidFill>
                <a:prstClr val="black"/>
              </a:solidFill>
              <a:sym typeface="Symbol" pitchFamily="18" charset="2"/>
            </a:endParaRPr>
          </a:p>
          <a:p>
            <a:r>
              <a:rPr lang="zh-CN" altLang="en-US">
                <a:solidFill>
                  <a:prstClr val="black"/>
                </a:solidFill>
                <a:sym typeface="Symbol" pitchFamily="18" charset="2"/>
              </a:rPr>
              <a:t>一次剪枝过程只得到一次走步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786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剪枝方法在围棋上失效？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21972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Symbol" pitchFamily="18" charset="2"/>
              </a:rPr>
              <a:t>是因为状态多吗？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>
                <a:sym typeface="Symbol" pitchFamily="18" charset="2"/>
              </a:rPr>
              <a:t>状态多不是本质原因</a:t>
            </a:r>
            <a:endParaRPr lang="en-US" altLang="zh-CN" dirty="0">
              <a:sym typeface="Symbol" pitchFamily="18" charset="2"/>
            </a:endParaRPr>
          </a:p>
          <a:p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剪枝方法存在的问题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>
                <a:sym typeface="Symbol" pitchFamily="18" charset="2"/>
              </a:rPr>
              <a:t>依赖于局面评估的准确性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局面评估问题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/>
              <a:t>大量专家知识</a:t>
            </a:r>
            <a:endParaRPr lang="en-US" altLang="zh-CN" dirty="0"/>
          </a:p>
          <a:p>
            <a:pPr lvl="1"/>
            <a:r>
              <a:rPr lang="zh-CN" altLang="en-US" dirty="0"/>
              <a:t>知识的统一性问题</a:t>
            </a:r>
            <a:endParaRPr lang="en-US" altLang="zh-CN" dirty="0"/>
          </a:p>
          <a:p>
            <a:pPr lvl="1"/>
            <a:r>
              <a:rPr lang="zh-CN" altLang="en-US" dirty="0"/>
              <a:t>人工整理</a:t>
            </a:r>
            <a:endParaRPr lang="en-US" altLang="zh-CN" dirty="0"/>
          </a:p>
          <a:p>
            <a:r>
              <a:rPr lang="zh-CN" altLang="en-US" dirty="0"/>
              <a:t>逻辑思维与形象思维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35" y="2464934"/>
            <a:ext cx="4191000" cy="288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58" y="2800827"/>
            <a:ext cx="4055148" cy="29716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362" y="2032249"/>
            <a:ext cx="2166038" cy="1446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08" y="3353516"/>
            <a:ext cx="2226323" cy="14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蒙特卡洛方法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101"/>
            <a:ext cx="10363200" cy="4572000"/>
          </a:xfrm>
        </p:spPr>
        <p:txBody>
          <a:bodyPr/>
          <a:lstStyle/>
          <a:p>
            <a:pPr lvl="0"/>
            <a:r>
              <a:rPr lang="zh-CN" altLang="en-US" dirty="0"/>
              <a:t>二十世纪</a:t>
            </a:r>
            <a:r>
              <a:rPr lang="en-US" altLang="zh-CN" dirty="0"/>
              <a:t>40</a:t>
            </a:r>
            <a:r>
              <a:rPr lang="zh-CN" altLang="en-US" dirty="0"/>
              <a:t>年代中期</a:t>
            </a:r>
            <a:r>
              <a:rPr lang="en-US" altLang="zh-CN" dirty="0"/>
              <a:t>S.M.</a:t>
            </a:r>
            <a:r>
              <a:rPr lang="zh-CN" altLang="en-US" dirty="0"/>
              <a:t>乌拉姆和</a:t>
            </a:r>
            <a:r>
              <a:rPr lang="en-US" altLang="zh-CN" dirty="0"/>
              <a:t>J.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诺伊曼提出的一种随机模拟方法</a:t>
            </a:r>
            <a:endParaRPr lang="en-US" altLang="zh-CN" dirty="0"/>
          </a:p>
          <a:p>
            <a:pPr lvl="1"/>
            <a:r>
              <a:rPr lang="zh-CN" altLang="en-US" dirty="0"/>
              <a:t>多重积分</a:t>
            </a:r>
            <a:endParaRPr lang="en-US" altLang="zh-CN" dirty="0"/>
          </a:p>
          <a:p>
            <a:pPr lvl="1"/>
            <a:r>
              <a:rPr lang="zh-CN" altLang="en-US" dirty="0"/>
              <a:t>矩阵求逆</a:t>
            </a:r>
            <a:endParaRPr lang="en-US" altLang="zh-CN" dirty="0"/>
          </a:p>
          <a:p>
            <a:pPr lvl="1"/>
            <a:r>
              <a:rPr lang="zh-CN" altLang="en-US" dirty="0"/>
              <a:t>线性方程组求解</a:t>
            </a:r>
            <a:endParaRPr lang="en-US" altLang="zh-CN" dirty="0"/>
          </a:p>
          <a:p>
            <a:pPr lvl="1"/>
            <a:r>
              <a:rPr lang="zh-CN" altLang="en-US" dirty="0"/>
              <a:t>积分方程求解</a:t>
            </a:r>
            <a:endParaRPr lang="en-US" altLang="zh-CN" dirty="0"/>
          </a:p>
          <a:p>
            <a:pPr lvl="1"/>
            <a:r>
              <a:rPr lang="zh-CN" altLang="en-US" dirty="0"/>
              <a:t>偏微分方程求解</a:t>
            </a:r>
            <a:endParaRPr lang="en-US" altLang="zh-CN" dirty="0"/>
          </a:p>
          <a:p>
            <a:pPr lvl="1"/>
            <a:r>
              <a:rPr lang="zh-CN" altLang="en-US" dirty="0"/>
              <a:t>随机性问题模拟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43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蒲丰投针问题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27" y="1887901"/>
            <a:ext cx="4220976" cy="3848849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9200" y="1887901"/>
          <a:ext cx="4751977" cy="37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977">
                  <a:extLst>
                    <a:ext uri="{9D8B030D-6E8A-4147-A177-3AD203B41FA5}">
                      <a16:colId xmlns:a16="http://schemas.microsoft.com/office/drawing/2014/main" val="2828177899"/>
                    </a:ext>
                  </a:extLst>
                </a:gridCol>
              </a:tblGrid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4995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07030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96025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8506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1193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72471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767840" y="2272937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46318" y="3812325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02820" y="4726725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73379" y="4210891"/>
            <a:ext cx="530324" cy="3973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721573" y="2579133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56650" y="2936184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098094" y="3812325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75464" y="4312433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601" y="2037806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42799" y="2843498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264827" y="2302171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969768" y="5099166"/>
            <a:ext cx="124096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131019" y="4812735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070353" y="3383970"/>
            <a:ext cx="293677" cy="35524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3452332" y="3671299"/>
            <a:ext cx="579484" cy="31130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419600" y="4628903"/>
            <a:ext cx="381559" cy="31054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2868021" y="4835756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2868021" y="2679919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2940557" y="2272937"/>
            <a:ext cx="423473" cy="12838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F21B1425-C53A-47A5-AC96-013BED348BD5}"/>
              </a:ext>
            </a:extLst>
          </p:cNvPr>
          <p:cNvGraphicFramePr>
            <a:graphicFrameLocks noGrp="1"/>
          </p:cNvGraphicFramePr>
          <p:nvPr/>
        </p:nvGraphicFramePr>
        <p:xfrm>
          <a:off x="1223947" y="1882393"/>
          <a:ext cx="4751977" cy="37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977">
                  <a:extLst>
                    <a:ext uri="{9D8B030D-6E8A-4147-A177-3AD203B41FA5}">
                      <a16:colId xmlns:a16="http://schemas.microsoft.com/office/drawing/2014/main" val="2828177899"/>
                    </a:ext>
                  </a:extLst>
                </a:gridCol>
              </a:tblGrid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4995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07030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96025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8506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1193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0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80160" y="4177221"/>
            <a:ext cx="10363200" cy="2184399"/>
          </a:xfrm>
        </p:spPr>
        <p:txBody>
          <a:bodyPr>
            <a:normAutofit/>
          </a:bodyPr>
          <a:lstStyle/>
          <a:p>
            <a:r>
              <a:rPr lang="en-US" altLang="zh-CN" dirty="0"/>
              <a:t>(x, α)</a:t>
            </a:r>
            <a:r>
              <a:rPr lang="zh-CN" altLang="en-US" dirty="0"/>
              <a:t>决定了针的位置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r>
              <a:rPr lang="en-US" altLang="zh-CN" dirty="0"/>
              <a:t> =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l/2)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dirty="0"/>
              <a:t>sinα</a:t>
            </a:r>
          </a:p>
          <a:p>
            <a:r>
              <a:rPr lang="zh-CN" altLang="en-US" dirty="0"/>
              <a:t>针与直线的相交条件：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l/2)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·sinα</a:t>
            </a:r>
          </a:p>
          <a:p>
            <a:r>
              <a:rPr lang="zh-CN" altLang="en-US" dirty="0"/>
              <a:t>其中：</a:t>
            </a:r>
            <a:r>
              <a:rPr lang="en-US" altLang="zh-CN" dirty="0"/>
              <a:t>x</a:t>
            </a:r>
            <a:r>
              <a:rPr lang="zh-CN" altLang="en-US" dirty="0"/>
              <a:t>∈</a:t>
            </a:r>
            <a:r>
              <a:rPr lang="en-US" altLang="zh-CN" dirty="0"/>
              <a:t>[0, d/2], α</a:t>
            </a:r>
            <a:r>
              <a:rPr lang="zh-CN" altLang="en-US" dirty="0"/>
              <a:t>∈</a:t>
            </a:r>
            <a:r>
              <a:rPr lang="en-US" altLang="zh-CN" dirty="0"/>
              <a:t>[0, π]</a:t>
            </a:r>
            <a:endParaRPr lang="zh-CN" altLang="en-US" dirty="0"/>
          </a:p>
        </p:txBody>
      </p:sp>
      <p:cxnSp>
        <p:nvCxnSpPr>
          <p:cNvPr id="18" name="直接箭头连接符 5"/>
          <p:cNvCxnSpPr>
            <a:cxnSpLocks noChangeShapeType="1"/>
          </p:cNvCxnSpPr>
          <p:nvPr/>
        </p:nvCxnSpPr>
        <p:spPr bwMode="auto">
          <a:xfrm>
            <a:off x="1346200" y="3786413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直接箭头连接符 7"/>
          <p:cNvCxnSpPr>
            <a:cxnSpLocks noChangeShapeType="1"/>
          </p:cNvCxnSpPr>
          <p:nvPr/>
        </p:nvCxnSpPr>
        <p:spPr bwMode="auto">
          <a:xfrm flipV="1">
            <a:off x="1739900" y="903513"/>
            <a:ext cx="0" cy="2895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0" name="直接箭头连接符 10"/>
          <p:cNvCxnSpPr>
            <a:cxnSpLocks noChangeShapeType="1"/>
          </p:cNvCxnSpPr>
          <p:nvPr/>
        </p:nvCxnSpPr>
        <p:spPr bwMode="auto">
          <a:xfrm>
            <a:off x="1333500" y="890813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直接连接符 16"/>
          <p:cNvCxnSpPr>
            <a:cxnSpLocks noChangeShapeType="1"/>
          </p:cNvCxnSpPr>
          <p:nvPr/>
        </p:nvCxnSpPr>
        <p:spPr bwMode="auto">
          <a:xfrm flipV="1">
            <a:off x="2819400" y="2503713"/>
            <a:ext cx="1778000" cy="1498600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2" name="直接连接符 18"/>
          <p:cNvCxnSpPr>
            <a:cxnSpLocks noChangeShapeType="1"/>
          </p:cNvCxnSpPr>
          <p:nvPr/>
        </p:nvCxnSpPr>
        <p:spPr bwMode="auto">
          <a:xfrm>
            <a:off x="3733800" y="3240313"/>
            <a:ext cx="0" cy="546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3" name="直接连接符 23"/>
          <p:cNvCxnSpPr>
            <a:cxnSpLocks noChangeShapeType="1"/>
          </p:cNvCxnSpPr>
          <p:nvPr/>
        </p:nvCxnSpPr>
        <p:spPr bwMode="auto">
          <a:xfrm>
            <a:off x="4191000" y="2084613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直接连接符 24"/>
          <p:cNvCxnSpPr>
            <a:cxnSpLocks noChangeShapeType="1"/>
          </p:cNvCxnSpPr>
          <p:nvPr/>
        </p:nvCxnSpPr>
        <p:spPr bwMode="auto">
          <a:xfrm>
            <a:off x="2438400" y="3557813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直接连接符 25"/>
          <p:cNvCxnSpPr>
            <a:cxnSpLocks noChangeShapeType="1"/>
          </p:cNvCxnSpPr>
          <p:nvPr/>
        </p:nvCxnSpPr>
        <p:spPr bwMode="auto">
          <a:xfrm flipV="1">
            <a:off x="2540000" y="2211613"/>
            <a:ext cx="1778000" cy="14986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" name="直接连接符 27"/>
          <p:cNvCxnSpPr>
            <a:cxnSpLocks noChangeShapeType="1"/>
            <a:endCxn id="30" idx="2"/>
          </p:cNvCxnSpPr>
          <p:nvPr/>
        </p:nvCxnSpPr>
        <p:spPr bwMode="auto">
          <a:xfrm>
            <a:off x="3762043" y="3253013"/>
            <a:ext cx="958850" cy="19983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1397000" y="22370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d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3213100" y="25164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9" name="TextBox 32"/>
          <p:cNvSpPr txBox="1">
            <a:spLocks noChangeArrowheads="1"/>
          </p:cNvSpPr>
          <p:nvPr/>
        </p:nvSpPr>
        <p:spPr bwMode="auto">
          <a:xfrm>
            <a:off x="3810000" y="32911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Box 33"/>
          <p:cNvSpPr txBox="1">
            <a:spLocks noChangeArrowheads="1"/>
          </p:cNvSpPr>
          <p:nvPr/>
        </p:nvSpPr>
        <p:spPr bwMode="auto">
          <a:xfrm>
            <a:off x="4473243" y="2749776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 flipV="1">
            <a:off x="5519057" y="2259521"/>
            <a:ext cx="1778000" cy="1498600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2" name="直接连接符 18"/>
          <p:cNvCxnSpPr>
            <a:cxnSpLocks noChangeShapeType="1"/>
          </p:cNvCxnSpPr>
          <p:nvPr/>
        </p:nvCxnSpPr>
        <p:spPr bwMode="auto">
          <a:xfrm>
            <a:off x="6433457" y="2996121"/>
            <a:ext cx="28243" cy="78866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3" name="直接连接符 23"/>
          <p:cNvCxnSpPr>
            <a:cxnSpLocks noChangeShapeType="1"/>
          </p:cNvCxnSpPr>
          <p:nvPr/>
        </p:nvCxnSpPr>
        <p:spPr bwMode="auto">
          <a:xfrm>
            <a:off x="6890657" y="1840421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直接连接符 24"/>
          <p:cNvCxnSpPr>
            <a:cxnSpLocks noChangeShapeType="1"/>
          </p:cNvCxnSpPr>
          <p:nvPr/>
        </p:nvCxnSpPr>
        <p:spPr bwMode="auto">
          <a:xfrm>
            <a:off x="5138057" y="3313621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直接连接符 25"/>
          <p:cNvCxnSpPr>
            <a:cxnSpLocks noChangeShapeType="1"/>
          </p:cNvCxnSpPr>
          <p:nvPr/>
        </p:nvCxnSpPr>
        <p:spPr bwMode="auto">
          <a:xfrm flipV="1">
            <a:off x="5239657" y="1967421"/>
            <a:ext cx="1778000" cy="14986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6" name="直接连接符 27"/>
          <p:cNvCxnSpPr>
            <a:cxnSpLocks noChangeShapeType="1"/>
            <a:endCxn id="39" idx="2"/>
          </p:cNvCxnSpPr>
          <p:nvPr/>
        </p:nvCxnSpPr>
        <p:spPr bwMode="auto">
          <a:xfrm>
            <a:off x="6461700" y="3008821"/>
            <a:ext cx="958850" cy="19983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37" name="TextBox 29"/>
          <p:cNvSpPr txBox="1">
            <a:spLocks noChangeArrowheads="1"/>
          </p:cNvSpPr>
          <p:nvPr/>
        </p:nvSpPr>
        <p:spPr bwMode="auto">
          <a:xfrm>
            <a:off x="5912757" y="2272221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6509657" y="3046921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TextBox 33"/>
          <p:cNvSpPr txBox="1">
            <a:spLocks noChangeArrowheads="1"/>
          </p:cNvSpPr>
          <p:nvPr/>
        </p:nvSpPr>
        <p:spPr bwMode="auto">
          <a:xfrm>
            <a:off x="7172900" y="2505584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4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4"/>
          <p:cNvCxnSpPr>
            <a:cxnSpLocks noChangeShapeType="1"/>
          </p:cNvCxnSpPr>
          <p:nvPr/>
        </p:nvCxnSpPr>
        <p:spPr bwMode="auto">
          <a:xfrm>
            <a:off x="2452191" y="3873500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" name="直接箭头连接符 5"/>
          <p:cNvCxnSpPr>
            <a:cxnSpLocks noChangeShapeType="1"/>
          </p:cNvCxnSpPr>
          <p:nvPr/>
        </p:nvCxnSpPr>
        <p:spPr bwMode="auto">
          <a:xfrm flipV="1">
            <a:off x="2833191" y="825500"/>
            <a:ext cx="12700" cy="34290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" name="任意多边形 10"/>
          <p:cNvSpPr>
            <a:spLocks/>
          </p:cNvSpPr>
          <p:nvPr/>
        </p:nvSpPr>
        <p:spPr bwMode="auto">
          <a:xfrm>
            <a:off x="2833191" y="2286000"/>
            <a:ext cx="4800600" cy="1587500"/>
          </a:xfrm>
          <a:custGeom>
            <a:avLst/>
            <a:gdLst>
              <a:gd name="T0" fmla="*/ 0 w 4800600"/>
              <a:gd name="T1" fmla="*/ 1587500 h 1587500"/>
              <a:gd name="T2" fmla="*/ 2298700 w 4800600"/>
              <a:gd name="T3" fmla="*/ 0 h 1587500"/>
              <a:gd name="T4" fmla="*/ 4800600 w 4800600"/>
              <a:gd name="T5" fmla="*/ 1587500 h 1587500"/>
              <a:gd name="T6" fmla="*/ 0 60000 65536"/>
              <a:gd name="T7" fmla="*/ 0 60000 65536"/>
              <a:gd name="T8" fmla="*/ 0 60000 65536"/>
              <a:gd name="T9" fmla="*/ 0 w 4800600"/>
              <a:gd name="T10" fmla="*/ 0 h 1587500"/>
              <a:gd name="T11" fmla="*/ 4800600 w 4800600"/>
              <a:gd name="T12" fmla="*/ 1587500 h 1587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0600" h="1587500">
                <a:moveTo>
                  <a:pt x="0" y="1587500"/>
                </a:moveTo>
                <a:cubicBezTo>
                  <a:pt x="749300" y="793750"/>
                  <a:pt x="1498600" y="0"/>
                  <a:pt x="2298700" y="0"/>
                </a:cubicBezTo>
                <a:cubicBezTo>
                  <a:pt x="3098800" y="0"/>
                  <a:pt x="3949700" y="793750"/>
                  <a:pt x="4800600" y="1587500"/>
                </a:cubicBezTo>
              </a:path>
            </a:pathLst>
          </a:custGeom>
          <a:solidFill>
            <a:srgbClr val="FFFF00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924857" y="1524000"/>
            <a:ext cx="844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d/2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连接符 21"/>
          <p:cNvCxnSpPr>
            <a:cxnSpLocks noChangeShapeType="1"/>
          </p:cNvCxnSpPr>
          <p:nvPr/>
        </p:nvCxnSpPr>
        <p:spPr bwMode="auto">
          <a:xfrm flipV="1">
            <a:off x="7621091" y="1739900"/>
            <a:ext cx="0" cy="21336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直接连接符 23"/>
          <p:cNvCxnSpPr>
            <a:cxnSpLocks noChangeShapeType="1"/>
          </p:cNvCxnSpPr>
          <p:nvPr/>
        </p:nvCxnSpPr>
        <p:spPr bwMode="auto">
          <a:xfrm flipH="1">
            <a:off x="2833191" y="1752600"/>
            <a:ext cx="47879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7468691" y="39243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π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941891" y="36195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Box 26"/>
          <p:cNvSpPr txBox="1">
            <a:spLocks noChangeArrowheads="1"/>
          </p:cNvSpPr>
          <p:nvPr/>
        </p:nvSpPr>
        <p:spPr bwMode="auto">
          <a:xfrm>
            <a:off x="2325191" y="38989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2653035" y="336550"/>
            <a:ext cx="844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821872" y="4652315"/>
            <a:ext cx="10199914" cy="46454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黄颜色部分与长方形面积之比即为针与直线相交的概率：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64431" y="1882692"/>
                <a:ext cx="2525485" cy="79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α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31" y="1882692"/>
                <a:ext cx="2525485" cy="798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226891" y="668831"/>
                <a:ext cx="2524439" cy="529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长方形面积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π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91" y="668831"/>
                <a:ext cx="2524439" cy="529953"/>
              </a:xfrm>
              <a:prstGeom prst="rect">
                <a:avLst/>
              </a:prstGeom>
              <a:blipFill>
                <a:blip r:embed="rId3"/>
                <a:stretch>
                  <a:fillRect l="-6039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25816" y="5200934"/>
                <a:ext cx="2172133" cy="1180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f>
                            <m:f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den>
                      </m:f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16" y="5200934"/>
                <a:ext cx="2172133" cy="11801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8378171" y="1524116"/>
            <a:ext cx="2524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黄颜色面积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41900" y="1757318"/>
            <a:ext cx="4800600" cy="21267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>
            <a:stCxn id="15" idx="1"/>
          </p:cNvCxnSpPr>
          <p:nvPr/>
        </p:nvCxnSpPr>
        <p:spPr>
          <a:xfrm rot="10800000" flipV="1">
            <a:off x="5381893" y="2281712"/>
            <a:ext cx="2882538" cy="975294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5400000">
            <a:off x="3223077" y="1446306"/>
            <a:ext cx="1106946" cy="611903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397949" y="5305976"/>
                <a:ext cx="882486" cy="777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49" y="5305976"/>
                <a:ext cx="882486" cy="777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886093" y="5263476"/>
                <a:ext cx="1382301" cy="85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π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𝑛𝑙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𝑚𝑑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93" y="5263476"/>
                <a:ext cx="1382301" cy="8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/>
          <p:cNvSpPr/>
          <p:nvPr/>
        </p:nvSpPr>
        <p:spPr>
          <a:xfrm>
            <a:off x="4746167" y="5626457"/>
            <a:ext cx="750577" cy="2692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42500" y="5409377"/>
            <a:ext cx="25244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其中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  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为掷针次数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为相交次数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A4F272-4FCC-4EB7-B66D-B5B2ADA0E18C}"/>
                  </a:ext>
                </a:extLst>
              </p:cNvPr>
              <p:cNvSpPr txBox="1"/>
              <p:nvPr/>
            </p:nvSpPr>
            <p:spPr>
              <a:xfrm>
                <a:off x="3693624" y="620194"/>
                <a:ext cx="6096912" cy="67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sin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⁡(</m:t>
                      </m:r>
                      <m:r>
                        <m:rPr>
                          <m:sty m:val="p"/>
                        </m:rP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A4F272-4FCC-4EB7-B66D-B5B2ADA0E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24" y="620194"/>
                <a:ext cx="6096912" cy="674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19">
            <a:extLst>
              <a:ext uri="{FF2B5EF4-FFF2-40B4-BE49-F238E27FC236}">
                <a16:creationId xmlns:a16="http://schemas.microsoft.com/office/drawing/2014/main" id="{6497C97B-C0B7-4D1F-8C18-7D95DCBB83F4}"/>
              </a:ext>
            </a:extLst>
          </p:cNvPr>
          <p:cNvCxnSpPr>
            <a:cxnSpLocks/>
          </p:cNvCxnSpPr>
          <p:nvPr/>
        </p:nvCxnSpPr>
        <p:spPr>
          <a:xfrm rot="5400000">
            <a:off x="5564062" y="1318736"/>
            <a:ext cx="1147658" cy="98635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4" grpId="0"/>
      <p:bldP spid="27" grpId="0"/>
      <p:bldP spid="29" grpId="0"/>
      <p:bldP spid="30" grpId="0"/>
      <p:bldP spid="31" grpId="0" animBg="1"/>
      <p:bldP spid="32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棋局的蒙特卡洛评估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从当前局面的所有可落子点中随机选择一个点落子</a:t>
            </a:r>
            <a:endParaRPr lang="en-US" altLang="zh-CN" dirty="0"/>
          </a:p>
          <a:p>
            <a:r>
              <a:rPr lang="zh-CN" altLang="en-US" dirty="0"/>
              <a:t>重复以上过程</a:t>
            </a:r>
            <a:endParaRPr lang="en-US" altLang="zh-CN" dirty="0"/>
          </a:p>
          <a:p>
            <a:r>
              <a:rPr lang="zh-CN" altLang="en-US" dirty="0"/>
              <a:t>直到胜负可判断为止</a:t>
            </a:r>
            <a:endParaRPr lang="en-US" altLang="zh-CN" dirty="0"/>
          </a:p>
          <a:p>
            <a:r>
              <a:rPr lang="zh-CN" altLang="en-US" dirty="0"/>
              <a:t>经多次模拟后，选择胜率最大的点落子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55" y="3829595"/>
            <a:ext cx="3708219" cy="24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棋类人机大战简史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222"/>
            <a:ext cx="10363200" cy="4572000"/>
          </a:xfrm>
        </p:spPr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年代麦卡锡提出</a:t>
            </a:r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r>
              <a:rPr lang="en-US" altLang="zh-CN" dirty="0"/>
              <a:t>1962</a:t>
            </a:r>
            <a:r>
              <a:rPr lang="zh-CN" altLang="en-US" dirty="0"/>
              <a:t>年西洋跳棋程序战胜美国的州冠军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1996</a:t>
            </a:r>
            <a:r>
              <a:rPr lang="zh-CN" altLang="en-US" dirty="0">
                <a:solidFill>
                  <a:srgbClr val="FF0000"/>
                </a:solidFill>
              </a:rPr>
              <a:t>年深蓝首次挑战卡斯帕罗夫失败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1997</a:t>
            </a:r>
            <a:r>
              <a:rPr lang="zh-CN" altLang="en-US" dirty="0"/>
              <a:t>年深蓝再战克斯帕罗夫获胜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2006</a:t>
            </a:r>
            <a:r>
              <a:rPr lang="zh-CN" altLang="en-US" dirty="0">
                <a:solidFill>
                  <a:srgbClr val="FF0000"/>
                </a:solidFill>
              </a:rPr>
              <a:t>年中国象棋程序战胜柳大华等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位棋手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2016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 err="1">
                <a:solidFill>
                  <a:srgbClr val="FF0000"/>
                </a:solidFill>
              </a:rPr>
              <a:t>AlphaGo</a:t>
            </a:r>
            <a:r>
              <a:rPr lang="zh-CN" altLang="en-US" dirty="0">
                <a:solidFill>
                  <a:srgbClr val="FF0000"/>
                </a:solidFill>
              </a:rPr>
              <a:t>战胜李世石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 err="1"/>
              <a:t>AlphaGo</a:t>
            </a:r>
            <a:r>
              <a:rPr lang="zh-CN" altLang="en-US" dirty="0"/>
              <a:t>战胜柯洁</a:t>
            </a:r>
          </a:p>
        </p:txBody>
      </p:sp>
    </p:spTree>
    <p:extLst>
      <p:ext uri="{BB962C8B-B14F-4D97-AF65-F5344CB8AC3E}">
        <p14:creationId xmlns:p14="http://schemas.microsoft.com/office/powerpoint/2010/main" val="200415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蒙特卡洛树搜索（</a:t>
            </a:r>
            <a:r>
              <a:rPr lang="en-US" altLang="zh-CN" b="0" dirty="0"/>
              <a:t>MCTS: Monte Carlo Tree Search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49531" y="1752600"/>
            <a:ext cx="5181600" cy="45720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</a:rPr>
              <a:t>基本思想：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将可能出现的状态转移过程用状态树表示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从初始状态开始重复抽样，逐步扩展树中的节点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父节点可以利用子节点的模拟结果，提高了效率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在搜索过程中可以随时得到行为的评价</a:t>
            </a:r>
          </a:p>
          <a:p>
            <a:endParaRPr lang="zh-CN" altLang="en-US" dirty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27" y="1959428"/>
            <a:ext cx="4888449" cy="28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2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蒙特卡洛树搜索过程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801" y="1825902"/>
            <a:ext cx="8887952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362833" y="1759534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 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05483" y="1759534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扩 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48133" y="1779463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 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8947" y="1764715"/>
            <a:ext cx="17181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回 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75787" y="4473238"/>
            <a:ext cx="11282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8133" y="4473238"/>
            <a:ext cx="1128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随机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88193" y="3562202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13006" y="259854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96315" y="4095951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1961" y="3107785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8011" y="3815259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82711" y="221457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18042" y="2229214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69402" y="313785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90079" y="2472872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56995" y="3898761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12258" y="5696208"/>
            <a:ext cx="74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收益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35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两方面的因素</a:t>
            </a:r>
            <a:endParaRPr lang="en-US" altLang="zh-CN" dirty="0"/>
          </a:p>
          <a:p>
            <a:pPr lvl="1"/>
            <a:r>
              <a:rPr lang="zh-CN" altLang="en-US" dirty="0"/>
              <a:t>对尚未充分了解的节点的探索</a:t>
            </a:r>
            <a:endParaRPr lang="en-US" altLang="zh-CN" dirty="0"/>
          </a:p>
          <a:p>
            <a:pPr lvl="1"/>
            <a:r>
              <a:rPr lang="zh-CN" altLang="en-US" dirty="0"/>
              <a:t>对当前具有较大希望节点的利用</a:t>
            </a:r>
          </a:p>
        </p:txBody>
      </p:sp>
    </p:spTree>
    <p:extLst>
      <p:ext uri="{BB962C8B-B14F-4D97-AF65-F5344CB8AC3E}">
        <p14:creationId xmlns:p14="http://schemas.microsoft.com/office/powerpoint/2010/main" val="350261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选择策略：多臂老虎机模型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6806"/>
            <a:ext cx="10206446" cy="4572000"/>
          </a:xfrm>
        </p:spPr>
        <p:txBody>
          <a:bodyPr/>
          <a:lstStyle/>
          <a:p>
            <a:r>
              <a:rPr lang="en-US" altLang="zh-CN" dirty="0"/>
              <a:t>1952</a:t>
            </a:r>
            <a:r>
              <a:rPr lang="zh-CN" altLang="en-US" dirty="0"/>
              <a:t>年</a:t>
            </a:r>
            <a:r>
              <a:rPr lang="en-US" altLang="zh-CN" dirty="0"/>
              <a:t>Robbins</a:t>
            </a:r>
            <a:r>
              <a:rPr lang="zh-CN" altLang="en-US" dirty="0"/>
              <a:t>提出的一个统计决策模型</a:t>
            </a:r>
            <a:endParaRPr lang="en-US" altLang="zh-CN" dirty="0"/>
          </a:p>
          <a:p>
            <a:r>
              <a:rPr lang="zh-CN" altLang="en-US" dirty="0"/>
              <a:t>多臂老虎机</a:t>
            </a:r>
            <a:endParaRPr lang="en-US" altLang="zh-CN" dirty="0"/>
          </a:p>
          <a:p>
            <a:pPr lvl="1" algn="just"/>
            <a:r>
              <a:rPr lang="zh-CN" altLang="en-US" dirty="0"/>
              <a:t>多臂老虎机拥有</a:t>
            </a:r>
            <a:r>
              <a:rPr lang="en-US" altLang="zh-CN" dirty="0"/>
              <a:t>k</a:t>
            </a:r>
            <a:r>
              <a:rPr lang="zh-CN" altLang="en-US" dirty="0"/>
              <a:t>个拉杆，拉动每个拉杆所获得的收益遵循一定的概率且互不相关，如何找到一个策略，使得拉动拉杆获得的收益最大化。</a:t>
            </a:r>
            <a:endParaRPr lang="en-US" altLang="zh-CN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600" y="4012475"/>
            <a:ext cx="3553656" cy="20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7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信心上限算法（</a:t>
            </a:r>
            <a:r>
              <a:rPr lang="en-US" altLang="zh-CN" dirty="0"/>
              <a:t>UCB</a:t>
            </a:r>
            <a:r>
              <a:rPr lang="zh-CN" altLang="en-US" dirty="0"/>
              <a:t>：</a:t>
            </a:r>
            <a:r>
              <a:rPr lang="en-US" altLang="zh-CN" dirty="0"/>
              <a:t>Upper Confidence Bound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3383" y="1713049"/>
            <a:ext cx="7772400" cy="411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UCB1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for each </a:t>
            </a:r>
            <a:r>
              <a:rPr lang="zh-CN" altLang="en-US" dirty="0"/>
              <a:t>拉杆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j: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</a:t>
            </a:r>
            <a:r>
              <a:rPr lang="zh-CN" altLang="zh-CN" dirty="0"/>
              <a:t>访问该</a:t>
            </a:r>
            <a:r>
              <a:rPr lang="zh-CN" altLang="en-US" dirty="0"/>
              <a:t>拉杆</a:t>
            </a:r>
            <a:r>
              <a:rPr lang="zh-CN" altLang="zh-CN" dirty="0"/>
              <a:t>并记录收益</a:t>
            </a:r>
          </a:p>
          <a:p>
            <a:pPr marL="0" indent="0">
              <a:buNone/>
              <a:defRPr/>
            </a:pPr>
            <a:r>
              <a:rPr lang="en-US" altLang="zh-CN" dirty="0"/>
              <a:t>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for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zh-CN" altLang="zh-CN" dirty="0"/>
              <a:t>尚未达到访问次数限制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zh-CN" dirty="0"/>
              <a:t>计算每个</a:t>
            </a:r>
            <a:r>
              <a:rPr lang="zh-CN" altLang="en-US" dirty="0"/>
              <a:t>拉杆</a:t>
            </a:r>
            <a:r>
              <a:rPr lang="zh-CN" altLang="zh-CN" dirty="0"/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zh-CN" dirty="0"/>
              <a:t>信心上界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CN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zh-CN" dirty="0"/>
              <a:t>访问信心上界最大的手臂</a:t>
            </a:r>
          </a:p>
          <a:p>
            <a:pPr marL="0" indent="0">
              <a:buNone/>
              <a:defRPr/>
            </a:pPr>
            <a:r>
              <a:rPr lang="en-US" altLang="zh-CN" dirty="0"/>
              <a:t>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while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0C79A9-B589-40D7-97B6-1A3ADCAB9DB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6526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信心上限的计算</a:t>
            </a:r>
          </a:p>
        </p:txBody>
      </p:sp>
      <p:sp>
        <p:nvSpPr>
          <p:cNvPr id="2054" name="内容占位符 2"/>
          <p:cNvSpPr>
            <a:spLocks noGrp="1"/>
          </p:cNvSpPr>
          <p:nvPr>
            <p:ph idx="1"/>
          </p:nvPr>
        </p:nvSpPr>
        <p:spPr>
          <a:xfrm>
            <a:off x="1347646" y="2717800"/>
            <a:ext cx="8178800" cy="337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zh-CN" dirty="0"/>
              <a:t>其中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   </a:t>
            </a:r>
            <a:r>
              <a:rPr lang="zh-CN" altLang="zh-CN" dirty="0"/>
              <a:t>是</a:t>
            </a:r>
            <a:r>
              <a:rPr lang="zh-CN" altLang="en-US" dirty="0"/>
              <a:t>拉杆</a:t>
            </a:r>
            <a:r>
              <a:rPr lang="en-US" altLang="zh-CN" dirty="0"/>
              <a:t>j</a:t>
            </a:r>
            <a:r>
              <a:rPr lang="zh-CN" altLang="zh-CN" dirty="0"/>
              <a:t>所获得回报的均值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n</a:t>
            </a:r>
            <a:r>
              <a:rPr lang="zh-CN" altLang="zh-CN" dirty="0"/>
              <a:t>是到当前这一时刻为止所访问的总次数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      </a:t>
            </a:r>
            <a:r>
              <a:rPr lang="zh-CN" altLang="zh-CN" dirty="0"/>
              <a:t>是</a:t>
            </a:r>
            <a:r>
              <a:rPr lang="zh-CN" altLang="en-US" dirty="0"/>
              <a:t>拉杆</a:t>
            </a:r>
            <a:r>
              <a:rPr lang="en-US" altLang="zh-CN" dirty="0"/>
              <a:t>j</a:t>
            </a:r>
            <a:r>
              <a:rPr lang="zh-CN" altLang="zh-CN" dirty="0"/>
              <a:t>到目前为止所访问的次数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上式考虑了“利用”和“探索”间的平衡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0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B930C4-2E04-4FB4-B758-4082B51D842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712221" y="1507763"/>
          <a:ext cx="2749454" cy="114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公式" r:id="rId3" imgW="1193760" imgH="495000" progId="Equation.3">
                  <p:embed/>
                </p:oleObj>
              </mc:Choice>
              <mc:Fallback>
                <p:oleObj name="公式" r:id="rId3" imgW="1193760" imgH="495000" progId="Equation.3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221" y="1507763"/>
                        <a:ext cx="2749454" cy="1140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1785796" y="3201724"/>
          <a:ext cx="388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公式" r:id="rId5" imgW="215640" imgH="253800" progId="Equation.3">
                  <p:embed/>
                </p:oleObj>
              </mc:Choice>
              <mc:Fallback>
                <p:oleObj name="公式" r:id="rId5" imgW="215640" imgH="253800" progId="Equation.3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796" y="3201724"/>
                        <a:ext cx="388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1655005" y="4212705"/>
          <a:ext cx="7556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公式" r:id="rId7" imgW="368280" imgH="241200" progId="Equation.3">
                  <p:embed/>
                </p:oleObj>
              </mc:Choice>
              <mc:Fallback>
                <p:oleObj name="公式" r:id="rId7" imgW="368280" imgH="241200" progId="Equation.3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005" y="4212705"/>
                        <a:ext cx="7556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65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信心上限树算法</a:t>
            </a:r>
            <a:r>
              <a:rPr lang="en-US" altLang="zh-CN" dirty="0"/>
              <a:t>UCT</a:t>
            </a:r>
            <a:endParaRPr lang="zh-CN" altLang="en-US" dirty="0"/>
          </a:p>
        </p:txBody>
      </p:sp>
      <p:sp>
        <p:nvSpPr>
          <p:cNvPr id="3076" name="内容占位符 2"/>
          <p:cNvSpPr>
            <a:spLocks noGrp="1"/>
          </p:cNvSpPr>
          <p:nvPr>
            <p:ph idx="1"/>
          </p:nvPr>
        </p:nvSpPr>
        <p:spPr>
          <a:xfrm>
            <a:off x="703213" y="1807027"/>
            <a:ext cx="6507484" cy="411480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算法应用于蒙特卡洛树搜索中，用于选择可落子点</a:t>
            </a:r>
            <a:endParaRPr lang="en-US" altLang="zh-CN" dirty="0"/>
          </a:p>
          <a:p>
            <a:pPr lvl="1"/>
            <a:r>
              <a:rPr lang="zh-CN" altLang="en-US" dirty="0"/>
              <a:t>节点不是随机选择，而是根据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选择信心上限值最大的节点</a:t>
            </a:r>
            <a:endParaRPr lang="en-US" altLang="zh-CN" dirty="0"/>
          </a:p>
          <a:p>
            <a:pPr lvl="1"/>
            <a:r>
              <a:rPr lang="zh-CN" altLang="en-US" dirty="0"/>
              <a:t>实际计算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时，加一个参数</a:t>
            </a:r>
            <a:r>
              <a:rPr lang="en-US" altLang="zh-CN" dirty="0"/>
              <a:t>c</a:t>
            </a:r>
            <a:r>
              <a:rPr lang="zh-CN" altLang="en-US" dirty="0"/>
              <a:t>进行调节：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07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AADCC8-CF6E-484B-A86A-ED7F1474CE5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416409" y="4173763"/>
          <a:ext cx="3514462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公式" r:id="rId3" imgW="1257120" imgH="495000" progId="Equation.3">
                  <p:embed/>
                </p:oleObj>
              </mc:Choice>
              <mc:Fallback>
                <p:oleObj name="公式" r:id="rId3" imgW="1257120" imgH="49500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409" y="4173763"/>
                        <a:ext cx="3514462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84" y="2573257"/>
            <a:ext cx="4889416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5465" y="299252"/>
            <a:ext cx="10363200" cy="1143000"/>
          </a:xfrm>
        </p:spPr>
        <p:txBody>
          <a:bodyPr/>
          <a:lstStyle/>
          <a:p>
            <a:r>
              <a:rPr lang="zh-CN" altLang="en-US" dirty="0"/>
              <a:t>信心上限树算法示例</a:t>
            </a:r>
          </a:p>
        </p:txBody>
      </p:sp>
      <p:sp>
        <p:nvSpPr>
          <p:cNvPr id="4" name="椭圆 3"/>
          <p:cNvSpPr/>
          <p:nvPr/>
        </p:nvSpPr>
        <p:spPr>
          <a:xfrm>
            <a:off x="5830400" y="164591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33558" y="256439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830400" y="25733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1731" y="25733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5159558" y="1897915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4"/>
            <a:endCxn id="6" idx="0"/>
          </p:cNvCxnSpPr>
          <p:nvPr/>
        </p:nvCxnSpPr>
        <p:spPr>
          <a:xfrm>
            <a:off x="5956400" y="1897915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4"/>
            <a:endCxn id="7" idx="0"/>
          </p:cNvCxnSpPr>
          <p:nvPr/>
        </p:nvCxnSpPr>
        <p:spPr>
          <a:xfrm>
            <a:off x="5956400" y="1897915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85314" y="3869001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5" idx="4"/>
            <a:endCxn id="20" idx="0"/>
          </p:cNvCxnSpPr>
          <p:nvPr/>
        </p:nvCxnSpPr>
        <p:spPr>
          <a:xfrm>
            <a:off x="5159558" y="2816391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582147" y="3873348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/>
          <p:cNvCxnSpPr>
            <a:endCxn id="25" idx="0"/>
          </p:cNvCxnSpPr>
          <p:nvPr/>
        </p:nvCxnSpPr>
        <p:spPr>
          <a:xfrm>
            <a:off x="5956391" y="2820738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483487" y="3912483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endCxn id="27" idx="0"/>
          </p:cNvCxnSpPr>
          <p:nvPr/>
        </p:nvCxnSpPr>
        <p:spPr>
          <a:xfrm>
            <a:off x="6857731" y="2859873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236717" y="347442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33559" y="348341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34890" y="348341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>
            <a:endCxn id="29" idx="0"/>
          </p:cNvCxnSpPr>
          <p:nvPr/>
        </p:nvCxnSpPr>
        <p:spPr>
          <a:xfrm flipH="1">
            <a:off x="4362717" y="2807950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30" idx="0"/>
          </p:cNvCxnSpPr>
          <p:nvPr/>
        </p:nvCxnSpPr>
        <p:spPr>
          <a:xfrm>
            <a:off x="5159559" y="2807950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31" idx="0"/>
          </p:cNvCxnSpPr>
          <p:nvPr/>
        </p:nvCxnSpPr>
        <p:spPr>
          <a:xfrm>
            <a:off x="5159559" y="2807950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988473" y="4779036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29" idx="4"/>
            <a:endCxn id="35" idx="0"/>
          </p:cNvCxnSpPr>
          <p:nvPr/>
        </p:nvCxnSpPr>
        <p:spPr>
          <a:xfrm>
            <a:off x="4362717" y="3726426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785306" y="4783383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8" name="直接箭头连接符 37"/>
          <p:cNvCxnSpPr>
            <a:endCxn id="37" idx="0"/>
          </p:cNvCxnSpPr>
          <p:nvPr/>
        </p:nvCxnSpPr>
        <p:spPr>
          <a:xfrm>
            <a:off x="5159550" y="3730773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686646" y="4822518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接箭头连接符 39"/>
          <p:cNvCxnSpPr>
            <a:endCxn id="39" idx="0"/>
          </p:cNvCxnSpPr>
          <p:nvPr/>
        </p:nvCxnSpPr>
        <p:spPr>
          <a:xfrm>
            <a:off x="6060890" y="3769908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740506" y="351113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641837" y="351113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endCxn id="42" idx="0"/>
          </p:cNvCxnSpPr>
          <p:nvPr/>
        </p:nvCxnSpPr>
        <p:spPr>
          <a:xfrm>
            <a:off x="6866506" y="2835671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43" idx="0"/>
          </p:cNvCxnSpPr>
          <p:nvPr/>
        </p:nvCxnSpPr>
        <p:spPr>
          <a:xfrm>
            <a:off x="6866506" y="2835671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492253" y="4811104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直接箭头连接符 49"/>
          <p:cNvCxnSpPr>
            <a:endCxn id="49" idx="0"/>
          </p:cNvCxnSpPr>
          <p:nvPr/>
        </p:nvCxnSpPr>
        <p:spPr>
          <a:xfrm>
            <a:off x="6866497" y="3758494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7393593" y="4850239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endCxn id="51" idx="0"/>
          </p:cNvCxnSpPr>
          <p:nvPr/>
        </p:nvCxnSpPr>
        <p:spPr>
          <a:xfrm>
            <a:off x="7767837" y="3797629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4247475" y="4401887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044317" y="441087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945648" y="441087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7" idx="0"/>
          </p:cNvCxnSpPr>
          <p:nvPr/>
        </p:nvCxnSpPr>
        <p:spPr>
          <a:xfrm flipH="1">
            <a:off x="4373475" y="3735411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8" idx="0"/>
          </p:cNvCxnSpPr>
          <p:nvPr/>
        </p:nvCxnSpPr>
        <p:spPr>
          <a:xfrm>
            <a:off x="5170317" y="3735411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9" idx="0"/>
          </p:cNvCxnSpPr>
          <p:nvPr/>
        </p:nvCxnSpPr>
        <p:spPr>
          <a:xfrm>
            <a:off x="5170317" y="3735411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3999231" y="5706497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57" idx="4"/>
            <a:endCxn id="63" idx="0"/>
          </p:cNvCxnSpPr>
          <p:nvPr/>
        </p:nvCxnSpPr>
        <p:spPr>
          <a:xfrm>
            <a:off x="4373475" y="4653887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796064" y="5710844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65"/>
          <p:cNvCxnSpPr>
            <a:endCxn id="65" idx="0"/>
          </p:cNvCxnSpPr>
          <p:nvPr/>
        </p:nvCxnSpPr>
        <p:spPr>
          <a:xfrm>
            <a:off x="5170308" y="4658234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5697404" y="5749979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8" name="直接箭头连接符 67"/>
          <p:cNvCxnSpPr>
            <a:endCxn id="67" idx="0"/>
          </p:cNvCxnSpPr>
          <p:nvPr/>
        </p:nvCxnSpPr>
        <p:spPr>
          <a:xfrm>
            <a:off x="6071648" y="4697369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5830400" y="164351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033549" y="2568738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731731" y="2577624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029467" y="348124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/>
      <p:bldP spid="20" grpId="1"/>
      <p:bldP spid="25" grpId="0"/>
      <p:bldP spid="25" grpId="1"/>
      <p:bldP spid="27" grpId="0"/>
      <p:bldP spid="27" grpId="1"/>
      <p:bldP spid="29" grpId="0" animBg="1"/>
      <p:bldP spid="30" grpId="0" animBg="1"/>
      <p:bldP spid="31" grpId="0" animBg="1"/>
      <p:bldP spid="35" grpId="0"/>
      <p:bldP spid="35" grpId="1"/>
      <p:bldP spid="37" grpId="0"/>
      <p:bldP spid="37" grpId="1"/>
      <p:bldP spid="39" grpId="0"/>
      <p:bldP spid="39" grpId="1"/>
      <p:bldP spid="42" grpId="0" animBg="1"/>
      <p:bldP spid="43" grpId="0" animBg="1"/>
      <p:bldP spid="49" grpId="0"/>
      <p:bldP spid="49" grpId="1"/>
      <p:bldP spid="51" grpId="0"/>
      <p:bldP spid="51" grpId="1"/>
      <p:bldP spid="57" grpId="0" animBg="1"/>
      <p:bldP spid="58" grpId="0" animBg="1"/>
      <p:bldP spid="59" grpId="0" animBg="1"/>
      <p:bldP spid="63" grpId="0"/>
      <p:bldP spid="63" grpId="1"/>
      <p:bldP spid="65" grpId="0"/>
      <p:bldP spid="65" grpId="1"/>
      <p:bldP spid="67" grpId="0"/>
      <p:bldP spid="67" grpId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8" grpId="10" animBg="1"/>
      <p:bldP spid="48" grpId="11" animBg="1"/>
      <p:bldP spid="48" grpId="12" animBg="1"/>
      <p:bldP spid="48" grpId="13" animBg="1"/>
      <p:bldP spid="48" grpId="14" animBg="1"/>
      <p:bldP spid="48" grpId="15" animBg="1"/>
      <p:bldP spid="48" grpId="16" animBg="1"/>
      <p:bldP spid="48" grpId="17" animBg="1"/>
      <p:bldP spid="48" grpId="18" animBg="1"/>
      <p:bldP spid="48" grpId="19" animBg="1"/>
      <p:bldP spid="48" grpId="20" animBg="1"/>
      <p:bldP spid="48" grpId="21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3" grpId="10" animBg="1"/>
      <p:bldP spid="53" grpId="1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872" y="1602377"/>
            <a:ext cx="7772400" cy="448564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CN" altLang="zh-CN" dirty="0"/>
              <a:t>信心上限树算法（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zh-CN" altLang="zh-CN" dirty="0"/>
              <a:t>）</a:t>
            </a: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UctSearch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</a:t>
            </a:r>
            <a:r>
              <a:rPr lang="zh-CN" altLang="zh-CN" dirty="0"/>
              <a:t>以状态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dirty="0"/>
              <a:t>创建根节点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while </a:t>
            </a:r>
            <a:r>
              <a:rPr lang="zh-CN" altLang="zh-CN" dirty="0"/>
              <a:t>尚未用完计算时长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TreePolicy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△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DefaultPolicy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end while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a(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BestChild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0));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F72F77-174C-4508-B1C6-CBF31F53DC1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信心上限树算法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09" y="1776547"/>
            <a:ext cx="5515259" cy="28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4F16-54C3-447E-AC09-2653E7B1740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UCT</a:t>
            </a:r>
            <a:r>
              <a:rPr lang="zh-CN" altLang="en-US" dirty="0"/>
              <a:t>算法示例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15445" y="5236896"/>
            <a:ext cx="6417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节点：获胜次数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模拟总次数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获胜次数是从本节点角度说的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假设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c=0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即</a:t>
            </a:r>
          </a:p>
        </p:txBody>
      </p:sp>
      <p:pic>
        <p:nvPicPr>
          <p:cNvPr id="12" name="图片 11" descr="../Downloads/mcts_expansion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8" y="1958113"/>
            <a:ext cx="1983474" cy="274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../Downloads/mcts_simulation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3" y="1958113"/>
            <a:ext cx="2197649" cy="30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../Downloads/mcts_selectio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69" y="1958113"/>
            <a:ext cx="1976417" cy="20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/>
          <p:cNvSpPr/>
          <p:nvPr/>
        </p:nvSpPr>
        <p:spPr>
          <a:xfrm>
            <a:off x="1878734" y="3134886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74877" y="19560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6/10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85400" y="257908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285400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2/3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78734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193" y="257908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311949" y="257282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493108" y="3720953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126312" y="3712951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12992" y="3154022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115823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524687" y="3129568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86218" y="1989266"/>
            <a:ext cx="1980252" cy="2093391"/>
            <a:chOff x="354734" y="1956095"/>
            <a:chExt cx="1980252" cy="2093391"/>
          </a:xfrm>
        </p:grpSpPr>
        <p:pic>
          <p:nvPicPr>
            <p:cNvPr id="24" name="图片 23" descr="../Downloads/mcts_selection.pn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569" y="1958112"/>
              <a:ext cx="1976417" cy="209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椭圆 25"/>
            <p:cNvSpPr/>
            <p:nvPr/>
          </p:nvSpPr>
          <p:spPr>
            <a:xfrm>
              <a:off x="354734" y="3134885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3/5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350877" y="195609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6/10</a:t>
              </a:r>
              <a:endParaRPr kumimoji="0" lang="zh-CN" altLang="en-US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61400" y="2579088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3/5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61400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2/3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54734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395193" y="2579088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7949" y="2572819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969108" y="3720952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312" y="3712950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188992" y="3154021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91823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000687" y="3129567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4618010" y="4374097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129037" y="19761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6/10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96015" y="259048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496015" y="3157411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2/3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045804" y="3148702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173353" y="259048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627072" y="2584211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712432" y="3741053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267255" y="374176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949734" y="3165413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387401" y="31661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848519" y="314095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712432" y="434360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 descr="../Downloads/mcts_backprop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63" y="1958113"/>
            <a:ext cx="2179725" cy="27445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椭圆 72"/>
          <p:cNvSpPr/>
          <p:nvPr/>
        </p:nvSpPr>
        <p:spPr>
          <a:xfrm>
            <a:off x="9310545" y="1997962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7/11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677523" y="259482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77523" y="3179177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227312" y="3170468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9354861" y="259482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808580" y="259726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893940" y="376281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8448763" y="3763526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9131242" y="318717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9568909" y="3187886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030027" y="3162725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893940" y="4365375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5" name="Object 2"/>
          <p:cNvGraphicFramePr>
            <a:graphicFrameLocks noChangeAspect="1"/>
          </p:cNvGraphicFramePr>
          <p:nvPr/>
        </p:nvGraphicFramePr>
        <p:xfrm>
          <a:off x="3234877" y="5871624"/>
          <a:ext cx="853479" cy="345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公式" r:id="rId8" imgW="596880" imgH="241200" progId="Equation.3">
                  <p:embed/>
                </p:oleObj>
              </mc:Choice>
              <mc:Fallback>
                <p:oleObj name="公式" r:id="rId8" imgW="596880" imgH="241200" progId="Equation.3">
                  <p:embed/>
                  <p:pic>
                    <p:nvPicPr>
                      <p:cNvPr id="8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877" y="5871624"/>
                        <a:ext cx="853479" cy="345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文本框 85"/>
          <p:cNvSpPr txBox="1"/>
          <p:nvPr/>
        </p:nvSpPr>
        <p:spPr>
          <a:xfrm>
            <a:off x="7492333" y="771950"/>
            <a:ext cx="152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重复多次后选取胜率最大者为走步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7" name="直接箭头连接符 86"/>
          <p:cNvCxnSpPr>
            <a:stCxn id="86" idx="2"/>
          </p:cNvCxnSpPr>
          <p:nvPr/>
        </p:nvCxnSpPr>
        <p:spPr>
          <a:xfrm>
            <a:off x="8252860" y="1695280"/>
            <a:ext cx="501903" cy="842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867527" y="4680097"/>
            <a:ext cx="0" cy="47842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3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5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6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7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3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4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8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00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9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99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300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1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1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300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3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12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7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3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21" grpId="0" animBg="1"/>
      <p:bldP spid="21" grpId="1" animBg="1"/>
      <p:bldP spid="21" grpId="2" animBg="1"/>
      <p:bldP spid="42" grpId="0" animBg="1"/>
      <p:bldP spid="42" grpId="1" animBg="1"/>
      <p:bldP spid="42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9" grpId="0" animBg="1"/>
      <p:bldP spid="79" grpId="1" animBg="1"/>
      <p:bldP spid="79" grpId="2" animBg="1"/>
      <p:bldP spid="84" grpId="0" animBg="1"/>
      <p:bldP spid="84" grpId="1" animBg="1"/>
      <p:bldP spid="84" grpId="2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13560"/>
            <a:ext cx="10363200" cy="4572000"/>
          </a:xfrm>
        </p:spPr>
        <p:txBody>
          <a:bodyPr/>
          <a:lstStyle/>
          <a:p>
            <a:r>
              <a:rPr lang="zh-CN" altLang="en-US" sz="3200" b="1" dirty="0"/>
              <a:t>博弈问题</a:t>
            </a:r>
          </a:p>
          <a:p>
            <a:pPr lvl="1"/>
            <a:r>
              <a:rPr lang="zh-CN" altLang="en-US" sz="2800" b="1" dirty="0"/>
              <a:t>双人</a:t>
            </a:r>
          </a:p>
          <a:p>
            <a:pPr lvl="1"/>
            <a:r>
              <a:rPr lang="zh-CN" altLang="en-US" sz="2800" b="1" dirty="0"/>
              <a:t>一人一步</a:t>
            </a:r>
          </a:p>
          <a:p>
            <a:pPr lvl="1"/>
            <a:r>
              <a:rPr lang="zh-CN" altLang="en-US" sz="2800" b="1" dirty="0"/>
              <a:t>双方信息完备</a:t>
            </a:r>
          </a:p>
          <a:p>
            <a:pPr lvl="1"/>
            <a:r>
              <a:rPr lang="zh-CN" altLang="en-US" sz="2800" b="1" dirty="0"/>
              <a:t>零和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29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蒙特卡洛树搜索的效果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2006</a:t>
            </a:r>
            <a:r>
              <a:rPr lang="zh-CN" altLang="en-US" dirty="0"/>
              <a:t>年将蒙特卡洛树搜索算法首次应用于计算机围棋中</a:t>
            </a:r>
            <a:endParaRPr lang="en-US" altLang="zh-CN" dirty="0"/>
          </a:p>
          <a:p>
            <a:r>
              <a:rPr lang="zh-CN" altLang="en-US" dirty="0"/>
              <a:t>可以达到业余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段的水平</a:t>
            </a:r>
            <a:endParaRPr lang="en-US" altLang="zh-CN" dirty="0"/>
          </a:p>
          <a:p>
            <a:r>
              <a:rPr lang="zh-CN" altLang="en-US" dirty="0"/>
              <a:t>将计算机围棋引向了正确的发展方向</a:t>
            </a:r>
          </a:p>
        </p:txBody>
      </p:sp>
    </p:spTree>
    <p:extLst>
      <p:ext uri="{BB962C8B-B14F-4D97-AF65-F5344CB8AC3E}">
        <p14:creationId xmlns:p14="http://schemas.microsoft.com/office/powerpoint/2010/main" val="2356967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8"/>
            <a:ext cx="10363200" cy="4572000"/>
          </a:xfrm>
        </p:spPr>
        <p:txBody>
          <a:bodyPr/>
          <a:lstStyle/>
          <a:p>
            <a:r>
              <a:rPr lang="zh-CN" altLang="en-US" dirty="0"/>
              <a:t>蒙特卡洛方法</a:t>
            </a:r>
            <a:endParaRPr lang="en-US" altLang="zh-CN" dirty="0"/>
          </a:p>
          <a:p>
            <a:pPr lvl="1"/>
            <a:r>
              <a:rPr lang="zh-CN" altLang="en-US" dirty="0"/>
              <a:t>一类基于概率方法的统称</a:t>
            </a:r>
            <a:endParaRPr lang="en-US" altLang="zh-CN" dirty="0"/>
          </a:p>
          <a:p>
            <a:r>
              <a:rPr lang="zh-CN" altLang="en-US" dirty="0"/>
              <a:t>蒙特卡洛树搜索</a:t>
            </a:r>
            <a:endParaRPr lang="en-US" altLang="zh-CN" dirty="0"/>
          </a:p>
          <a:p>
            <a:pPr lvl="1"/>
            <a:r>
              <a:rPr lang="zh-CN" altLang="en-US" dirty="0"/>
              <a:t>四个过程：选择，扩展，模拟，回传</a:t>
            </a:r>
            <a:endParaRPr lang="en-US" altLang="zh-CN" dirty="0"/>
          </a:p>
          <a:p>
            <a:r>
              <a:rPr lang="zh-CN" altLang="en-US" dirty="0"/>
              <a:t>多臂老虎机模型</a:t>
            </a:r>
            <a:endParaRPr lang="en-US" altLang="zh-CN" dirty="0"/>
          </a:p>
          <a:p>
            <a:pPr lvl="1"/>
            <a:r>
              <a:rPr lang="zh-CN" altLang="en-US" dirty="0"/>
              <a:t>每次选择信心上限最大的</a:t>
            </a:r>
            <a:endParaRPr lang="en-US" altLang="zh-CN" dirty="0"/>
          </a:p>
          <a:p>
            <a:r>
              <a:rPr lang="zh-CN" altLang="en-US" dirty="0"/>
              <a:t>信心上限树算法</a:t>
            </a:r>
            <a:endParaRPr lang="en-US" altLang="zh-CN" dirty="0"/>
          </a:p>
          <a:p>
            <a:pPr lvl="1"/>
            <a:r>
              <a:rPr lang="zh-CN" altLang="en-US" dirty="0"/>
              <a:t>将信心上限算法用于蒙特卡洛树搜索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3865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en-US" altLang="zh-CN" dirty="0" err="1"/>
              <a:t>AlphaGo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蒙特卡洛树搜索存在的问题</a:t>
            </a:r>
            <a:endParaRPr lang="en-US" altLang="zh-CN" dirty="0"/>
          </a:p>
          <a:p>
            <a:pPr lvl="1"/>
            <a:r>
              <a:rPr lang="zh-CN" altLang="en-US" dirty="0"/>
              <a:t>生成所有子节点</a:t>
            </a:r>
            <a:endParaRPr lang="en-US" altLang="zh-CN" dirty="0"/>
          </a:p>
          <a:p>
            <a:pPr lvl="1"/>
            <a:r>
              <a:rPr lang="zh-CN" altLang="en-US" dirty="0"/>
              <a:t>模拟具有盲目性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将神经网络与蒙特卡洛树搜索结合在一起</a:t>
            </a:r>
            <a:endParaRPr lang="en-US" altLang="zh-CN" dirty="0"/>
          </a:p>
          <a:p>
            <a:pPr lvl="1"/>
            <a:r>
              <a:rPr lang="zh-CN" altLang="en-US" dirty="0"/>
              <a:t>缩小了搜索范围</a:t>
            </a:r>
            <a:endParaRPr lang="en-US" altLang="zh-CN" dirty="0"/>
          </a:p>
          <a:p>
            <a:pPr lvl="1"/>
            <a:r>
              <a:rPr lang="zh-CN" altLang="en-US" dirty="0"/>
              <a:t>提高了模拟水平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3935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用的两类网络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24" y="1746784"/>
            <a:ext cx="7660309" cy="40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5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策略网络由一个神经网络构成</a:t>
            </a:r>
            <a:endParaRPr lang="en-US" altLang="zh-CN" dirty="0"/>
          </a:p>
          <a:p>
            <a:r>
              <a:rPr lang="zh-CN" altLang="en-US" dirty="0"/>
              <a:t>输入：当前棋局</a:t>
            </a:r>
            <a:endParaRPr lang="en-US" altLang="zh-CN" dirty="0"/>
          </a:p>
          <a:p>
            <a:pPr lvl="1"/>
            <a:r>
              <a:rPr lang="en-US" altLang="zh-CN" dirty="0"/>
              <a:t>48</a:t>
            </a:r>
            <a:r>
              <a:rPr lang="zh-CN" altLang="en-US" dirty="0"/>
              <a:t>个通道，每个通道大小为</a:t>
            </a:r>
            <a:r>
              <a:rPr lang="en-US" altLang="zh-CN" dirty="0"/>
              <a:t>19</a:t>
            </a:r>
            <a:r>
              <a:rPr lang="zh-CN" altLang="en-US" dirty="0"/>
              <a:t>*</a:t>
            </a:r>
            <a:r>
              <a:rPr lang="en-US" altLang="zh-CN" dirty="0"/>
              <a:t>19</a:t>
            </a:r>
          </a:p>
          <a:p>
            <a:r>
              <a:rPr lang="zh-CN" altLang="en-US" dirty="0"/>
              <a:t>输出：棋盘上每个点的行棋概率</a:t>
            </a:r>
            <a:endParaRPr lang="en-US" altLang="zh-CN" dirty="0"/>
          </a:p>
          <a:p>
            <a:pPr lvl="1"/>
            <a:r>
              <a:rPr lang="zh-CN" altLang="en-US" dirty="0"/>
              <a:t>概率越大越是好的行棋点</a:t>
            </a:r>
          </a:p>
        </p:txBody>
      </p:sp>
    </p:spTree>
    <p:extLst>
      <p:ext uri="{BB962C8B-B14F-4D97-AF65-F5344CB8AC3E}">
        <p14:creationId xmlns:p14="http://schemas.microsoft.com/office/powerpoint/2010/main" val="9189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输入</a:t>
            </a:r>
            <a:endParaRPr lang="en-US" altLang="zh-CN" dirty="0"/>
          </a:p>
          <a:p>
            <a:pPr lvl="1"/>
            <a:r>
              <a:rPr lang="zh-CN" altLang="en-US" dirty="0"/>
              <a:t>执子颜色：</a:t>
            </a:r>
            <a:r>
              <a:rPr lang="en-US" altLang="zh-CN" dirty="0"/>
              <a:t>3</a:t>
            </a:r>
            <a:r>
              <a:rPr lang="zh-CN" altLang="en-US" dirty="0"/>
              <a:t>个通道，分别为执子方、对手方、空点位置</a:t>
            </a:r>
            <a:endParaRPr lang="en-US" altLang="zh-CN" dirty="0"/>
          </a:p>
          <a:p>
            <a:pPr lvl="1"/>
            <a:r>
              <a:rPr lang="zh-CN" altLang="en-US" dirty="0"/>
              <a:t>壹平面：</a:t>
            </a:r>
            <a:r>
              <a:rPr lang="en-US" altLang="zh-CN" dirty="0"/>
              <a:t>1</a:t>
            </a:r>
            <a:r>
              <a:rPr lang="zh-CN" altLang="en-US" dirty="0"/>
              <a:t>个通道，全部填入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零平面：</a:t>
            </a:r>
            <a:r>
              <a:rPr lang="en-US" altLang="zh-CN" dirty="0"/>
              <a:t>1</a:t>
            </a:r>
            <a:r>
              <a:rPr lang="zh-CN" altLang="en-US" dirty="0"/>
              <a:t>个通道，全部填入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明智度：</a:t>
            </a:r>
            <a:r>
              <a:rPr lang="en-US" altLang="zh-CN" dirty="0"/>
              <a:t>1</a:t>
            </a:r>
            <a:r>
              <a:rPr lang="zh-CN" altLang="en-US" dirty="0"/>
              <a:t>个通道，合法落子点且不会填补本方眼位，填入</a:t>
            </a:r>
            <a:r>
              <a:rPr lang="en-US" altLang="zh-CN" dirty="0"/>
              <a:t>1</a:t>
            </a:r>
            <a:r>
              <a:rPr lang="zh-CN" altLang="en-US" dirty="0"/>
              <a:t>，否则为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回合数：</a:t>
            </a:r>
            <a:r>
              <a:rPr lang="en-US" altLang="zh-CN" dirty="0"/>
              <a:t>8</a:t>
            </a:r>
            <a:r>
              <a:rPr lang="zh-CN" altLang="en-US" dirty="0"/>
              <a:t>个通道，记录一个落子距离现在的回合数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个通道记录到当前</a:t>
            </a:r>
            <a:r>
              <a:rPr lang="en-US" altLang="zh-CN" dirty="0"/>
              <a:t>n</a:t>
            </a:r>
            <a:r>
              <a:rPr lang="zh-CN" altLang="en-US" dirty="0"/>
              <a:t>个回合的落子</a:t>
            </a:r>
            <a:endParaRPr lang="en-US" altLang="zh-CN" dirty="0"/>
          </a:p>
          <a:p>
            <a:pPr lvl="1"/>
            <a:r>
              <a:rPr lang="zh-CN" altLang="en-US" dirty="0"/>
              <a:t>气数：</a:t>
            </a:r>
            <a:r>
              <a:rPr lang="en-US" altLang="zh-CN" dirty="0"/>
              <a:t>8</a:t>
            </a:r>
            <a:r>
              <a:rPr lang="zh-CN" altLang="en-US" dirty="0"/>
              <a:t>个通道，当前落子棋链的气数</a:t>
            </a:r>
            <a:endParaRPr lang="en-US" altLang="zh-CN" dirty="0"/>
          </a:p>
          <a:p>
            <a:pPr lvl="1"/>
            <a:r>
              <a:rPr lang="zh-CN" altLang="en-US" dirty="0"/>
              <a:t>动作后气数：</a:t>
            </a:r>
            <a:r>
              <a:rPr lang="en-US" altLang="zh-CN" dirty="0"/>
              <a:t>8</a:t>
            </a:r>
            <a:r>
              <a:rPr lang="zh-CN" altLang="en-US" dirty="0"/>
              <a:t>个通道，落子之后剩余气数</a:t>
            </a:r>
          </a:p>
        </p:txBody>
      </p:sp>
    </p:spTree>
    <p:extLst>
      <p:ext uri="{BB962C8B-B14F-4D97-AF65-F5344CB8AC3E}">
        <p14:creationId xmlns:p14="http://schemas.microsoft.com/office/powerpoint/2010/main" val="1337421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吃子数：</a:t>
            </a:r>
            <a:r>
              <a:rPr lang="en-US" altLang="zh-CN" dirty="0"/>
              <a:t>8</a:t>
            </a:r>
            <a:r>
              <a:rPr lang="zh-CN" altLang="en-US" dirty="0"/>
              <a:t>个通道，落子后吃掉对方棋子数</a:t>
            </a:r>
            <a:endParaRPr lang="en-US" altLang="zh-CN" dirty="0"/>
          </a:p>
          <a:p>
            <a:pPr lvl="1"/>
            <a:r>
              <a:rPr lang="zh-CN" altLang="en-US" dirty="0"/>
              <a:t>自劫争数：</a:t>
            </a:r>
            <a:r>
              <a:rPr lang="en-US" altLang="zh-CN" dirty="0"/>
              <a:t>8</a:t>
            </a:r>
            <a:r>
              <a:rPr lang="zh-CN" altLang="en-US" dirty="0"/>
              <a:t>个通道，落子后乙方有多少子会陷入劫争（可能会被提掉）</a:t>
            </a:r>
            <a:endParaRPr lang="en-US" altLang="zh-CN" dirty="0"/>
          </a:p>
          <a:p>
            <a:pPr lvl="1"/>
            <a:r>
              <a:rPr lang="zh-CN" altLang="en-US" dirty="0"/>
              <a:t>征子提子：</a:t>
            </a:r>
            <a:r>
              <a:rPr lang="en-US" altLang="zh-CN" dirty="0"/>
              <a:t>1</a:t>
            </a:r>
            <a:r>
              <a:rPr lang="zh-CN" altLang="en-US" dirty="0"/>
              <a:t>个通道，这个子是否会被征子提掉</a:t>
            </a:r>
            <a:endParaRPr lang="en-US" altLang="zh-CN" dirty="0"/>
          </a:p>
          <a:p>
            <a:pPr lvl="1"/>
            <a:r>
              <a:rPr lang="zh-CN" altLang="en-US" dirty="0"/>
              <a:t>引征：</a:t>
            </a:r>
            <a:r>
              <a:rPr lang="en-US" altLang="zh-CN" dirty="0"/>
              <a:t>1</a:t>
            </a:r>
            <a:r>
              <a:rPr lang="zh-CN" altLang="en-US" dirty="0"/>
              <a:t>个通道，这个子是否起到引征的作用</a:t>
            </a:r>
            <a:endParaRPr lang="en-US" altLang="zh-CN" dirty="0"/>
          </a:p>
          <a:p>
            <a:pPr lvl="1"/>
            <a:r>
              <a:rPr lang="zh-CN" altLang="en-US" dirty="0"/>
              <a:t>当前执子方：</a:t>
            </a:r>
            <a:r>
              <a:rPr lang="en-US" altLang="zh-CN" dirty="0"/>
              <a:t>1</a:t>
            </a:r>
            <a:r>
              <a:rPr lang="zh-CN" altLang="en-US" dirty="0"/>
              <a:t>个通道，当前执子为黑棋全部填</a:t>
            </a:r>
            <a:r>
              <a:rPr lang="en-US" altLang="zh-CN" dirty="0"/>
              <a:t>1</a:t>
            </a:r>
            <a:r>
              <a:rPr lang="zh-CN" altLang="en-US" dirty="0"/>
              <a:t>，否则全部填</a:t>
            </a:r>
            <a:r>
              <a:rPr lang="en-US" altLang="zh-CN" dirty="0"/>
              <a:t>0</a:t>
            </a:r>
          </a:p>
          <a:p>
            <a:pPr lvl="2"/>
            <a:r>
              <a:rPr lang="zh-CN" altLang="en-US" dirty="0"/>
              <a:t>该通道只用于估值网络，策略网络不使用</a:t>
            </a:r>
          </a:p>
        </p:txBody>
      </p:sp>
    </p:spTree>
    <p:extLst>
      <p:ext uri="{BB962C8B-B14F-4D97-AF65-F5344CB8AC3E}">
        <p14:creationId xmlns:p14="http://schemas.microsoft.com/office/powerpoint/2010/main" val="330307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</a:t>
            </a:r>
          </a:p>
        </p:txBody>
      </p:sp>
      <p:sp>
        <p:nvSpPr>
          <p:cNvPr id="4" name="立方体 3"/>
          <p:cNvSpPr/>
          <p:nvPr/>
        </p:nvSpPr>
        <p:spPr>
          <a:xfrm>
            <a:off x="730044" y="2620444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51272" y="2686812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0328" y="2758098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1502" y="2836756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28801" y="2686812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0148" y="2758098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76411" y="2855192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5092" y="321161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774" y="3911560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48</a:t>
            </a:r>
          </a:p>
        </p:txBody>
      </p:sp>
      <p:sp>
        <p:nvSpPr>
          <p:cNvPr id="13" name="矩形 12"/>
          <p:cNvSpPr/>
          <p:nvPr/>
        </p:nvSpPr>
        <p:spPr>
          <a:xfrm>
            <a:off x="2403996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7286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72674" y="321161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cxnSp>
        <p:nvCxnSpPr>
          <p:cNvPr id="16" name="直接箭头连接符 15"/>
          <p:cNvCxnSpPr>
            <a:stCxn id="17" idx="3"/>
            <a:endCxn id="18" idx="1"/>
          </p:cNvCxnSpPr>
          <p:nvPr/>
        </p:nvCxnSpPr>
        <p:spPr>
          <a:xfrm flipV="1">
            <a:off x="2009471" y="330468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186" y="2337107"/>
            <a:ext cx="143428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76179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>
            <a:stCxn id="29" idx="3"/>
            <a:endCxn id="34" idx="1"/>
          </p:cNvCxnSpPr>
          <p:nvPr/>
        </p:nvCxnSpPr>
        <p:spPr>
          <a:xfrm flipV="1">
            <a:off x="10095271" y="3298870"/>
            <a:ext cx="231053" cy="5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363085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96375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3" idx="1"/>
          </p:cNvCxnSpPr>
          <p:nvPr/>
        </p:nvCxnSpPr>
        <p:spPr>
          <a:xfrm flipV="1">
            <a:off x="3968560" y="330468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235268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66280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499570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38463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625369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1"/>
          </p:cNvCxnSpPr>
          <p:nvPr/>
        </p:nvCxnSpPr>
        <p:spPr>
          <a:xfrm flipV="1">
            <a:off x="8230844" y="3304685"/>
            <a:ext cx="266708" cy="4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497552" y="2332850"/>
            <a:ext cx="159771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7978" y="283184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465215" y="2865328"/>
            <a:ext cx="862781" cy="8941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564768" y="315447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64768" y="3852263"/>
            <a:ext cx="7337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</a:p>
        </p:txBody>
      </p:sp>
      <p:sp>
        <p:nvSpPr>
          <p:cNvPr id="34" name="矩形 33"/>
          <p:cNvSpPr/>
          <p:nvPr/>
        </p:nvSpPr>
        <p:spPr>
          <a:xfrm>
            <a:off x="10326324" y="2327035"/>
            <a:ext cx="117741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76392" y="4537738"/>
            <a:ext cx="728877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第一层                      第二层                                第十二层                   第十三层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91515" y="445970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1641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策略网络的目标：像人类那样下棋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训练数据：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16</a:t>
                </a:r>
                <a:r>
                  <a:rPr lang="zh-CN" altLang="en-US" dirty="0"/>
                  <a:t>万盘人类棋手的数据</a:t>
                </a:r>
                <a:endParaRPr lang="en-US" altLang="zh-CN" dirty="0"/>
              </a:p>
              <a:p>
                <a:r>
                  <a:rPr lang="zh-CN" altLang="en-US" dirty="0"/>
                  <a:t>等效为一个分类问题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任意一个棋局分类为</a:t>
                </a:r>
                <a:r>
                  <a:rPr lang="en-US" altLang="zh-CN" dirty="0"/>
                  <a:t>361</a:t>
                </a:r>
                <a:r>
                  <a:rPr lang="zh-CN" altLang="en-US" dirty="0"/>
                  <a:t>类之一，人类行棋点为标记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损失函数：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：当前棋局下棋手落子在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处时为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0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出落子的概率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902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估值网络由一个神经网络构成</a:t>
            </a:r>
            <a:endParaRPr lang="en-US" altLang="zh-CN" dirty="0"/>
          </a:p>
          <a:p>
            <a:r>
              <a:rPr lang="zh-CN" altLang="en-US" dirty="0"/>
              <a:t>输入：当前棋局</a:t>
            </a:r>
            <a:endParaRPr lang="en-US" altLang="zh-CN" dirty="0"/>
          </a:p>
          <a:p>
            <a:pPr lvl="1"/>
            <a:r>
              <a:rPr lang="en-US" altLang="zh-CN" dirty="0"/>
              <a:t>49</a:t>
            </a:r>
            <a:r>
              <a:rPr lang="zh-CN" altLang="en-US" dirty="0"/>
              <a:t>个通道，每个通道大小为</a:t>
            </a:r>
            <a:r>
              <a:rPr lang="en-US" altLang="zh-CN" dirty="0"/>
              <a:t>19</a:t>
            </a:r>
            <a:r>
              <a:rPr lang="zh-CN" altLang="en-US" dirty="0"/>
              <a:t>*</a:t>
            </a:r>
            <a:r>
              <a:rPr lang="en-US" altLang="zh-CN" dirty="0"/>
              <a:t>19</a:t>
            </a:r>
          </a:p>
          <a:p>
            <a:pPr lvl="1"/>
            <a:r>
              <a:rPr lang="zh-CN" altLang="en-US" dirty="0"/>
              <a:t>比策略网络多一个通道</a:t>
            </a:r>
            <a:endParaRPr lang="en-US" altLang="zh-CN" dirty="0"/>
          </a:p>
          <a:p>
            <a:r>
              <a:rPr lang="zh-CN" altLang="en-US" dirty="0"/>
              <a:t>输出：当前棋局的收益</a:t>
            </a:r>
            <a:endParaRPr lang="en-US" altLang="zh-CN" dirty="0"/>
          </a:p>
          <a:p>
            <a:pPr lvl="1"/>
            <a:r>
              <a:rPr lang="zh-CN" altLang="en-US" dirty="0"/>
              <a:t>收益的取值范围为</a:t>
            </a:r>
            <a:r>
              <a:rPr lang="en-US" altLang="zh-CN" dirty="0"/>
              <a:t>[-1,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6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可以穷举吗？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从分钱币游戏说起</a:t>
            </a:r>
          </a:p>
        </p:txBody>
      </p:sp>
    </p:spTree>
    <p:extLst>
      <p:ext uri="{BB962C8B-B14F-4D97-AF65-F5344CB8AC3E}">
        <p14:creationId xmlns:p14="http://schemas.microsoft.com/office/powerpoint/2010/main" val="2333905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估值网络</a:t>
            </a:r>
          </a:p>
        </p:txBody>
      </p:sp>
      <p:sp>
        <p:nvSpPr>
          <p:cNvPr id="4" name="立方体 3"/>
          <p:cNvSpPr/>
          <p:nvPr/>
        </p:nvSpPr>
        <p:spPr>
          <a:xfrm>
            <a:off x="730044" y="2507227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51272" y="2573595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0328" y="2644881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1502" y="2723539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28801" y="257359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0148" y="2644881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76411" y="274197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5092" y="309839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774" y="3798343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49</a:t>
            </a:r>
          </a:p>
        </p:txBody>
      </p:sp>
      <p:sp>
        <p:nvSpPr>
          <p:cNvPr id="13" name="矩形 12"/>
          <p:cNvSpPr/>
          <p:nvPr/>
        </p:nvSpPr>
        <p:spPr>
          <a:xfrm>
            <a:off x="2403996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7286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4796" y="3087608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cxnSp>
        <p:nvCxnSpPr>
          <p:cNvPr id="16" name="直接箭头连接符 15"/>
          <p:cNvCxnSpPr>
            <a:stCxn id="17" idx="3"/>
            <a:endCxn id="18" idx="1"/>
          </p:cNvCxnSpPr>
          <p:nvPr/>
        </p:nvCxnSpPr>
        <p:spPr>
          <a:xfrm flipV="1">
            <a:off x="2009471" y="3191468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186" y="2223890"/>
            <a:ext cx="143428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76179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5315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58605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97498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76392" y="4424521"/>
            <a:ext cx="885271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第一层                    第二层到第十                      第十四层              第十五层              第十六层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         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三层完全一样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91515" y="4346487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…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79009" y="300680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sp>
        <p:nvSpPr>
          <p:cNvPr id="25" name="矩形 24"/>
          <p:cNvSpPr/>
          <p:nvPr/>
        </p:nvSpPr>
        <p:spPr>
          <a:xfrm>
            <a:off x="6646634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479924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18817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02247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50856" y="2219633"/>
            <a:ext cx="133469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6393" y="2426109"/>
            <a:ext cx="430887" cy="1504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个全连接</a:t>
            </a:r>
          </a:p>
        </p:txBody>
      </p:sp>
      <p:sp>
        <p:nvSpPr>
          <p:cNvPr id="31" name="矩形 30"/>
          <p:cNvSpPr/>
          <p:nvPr/>
        </p:nvSpPr>
        <p:spPr>
          <a:xfrm>
            <a:off x="10676604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25213" y="2219633"/>
            <a:ext cx="133469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70750" y="2411361"/>
            <a:ext cx="430887" cy="1592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一个全连接输出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8199460" y="320777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9769609" y="3207776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71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5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训练样本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16</a:t>
                </a:r>
                <a:r>
                  <a:rPr lang="zh-CN" altLang="en-US" dirty="0"/>
                  <a:t>万人类棋手的数据</a:t>
                </a:r>
                <a:endParaRPr lang="en-US" altLang="zh-CN" dirty="0"/>
              </a:p>
              <a:p>
                <a:r>
                  <a:rPr lang="zh-CN" altLang="en-US" dirty="0"/>
                  <a:t>等效为一个回归问题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获胜时收益为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，失败时收益为</a:t>
                </a:r>
                <a:r>
                  <a:rPr lang="en-US" altLang="zh-CN" dirty="0"/>
                  <a:t>-1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R</a:t>
                </a:r>
                <a:r>
                  <a:rPr lang="zh-CN" altLang="en-US" dirty="0"/>
                  <a:t>为棋局的胜负，胜为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   V(s)</a:t>
                </a:r>
                <a:r>
                  <a:rPr lang="zh-CN" altLang="en-US" dirty="0"/>
                  <a:t>为估值网络的输出，即预测的收益。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5"/>
                <a:ext cx="10363200" cy="4572000"/>
              </a:xfrm>
              <a:blipFill>
                <a:blip r:embed="rId2"/>
                <a:stretch>
                  <a:fillRect b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680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与蒙特卡洛树搜索融合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MCTS</a:t>
            </a:r>
            <a:r>
              <a:rPr lang="zh-CN" altLang="en-US" dirty="0"/>
              <a:t>中的选择原则</a:t>
            </a:r>
            <a:endParaRPr lang="en-US" altLang="zh-CN" dirty="0"/>
          </a:p>
          <a:p>
            <a:pPr lvl="1"/>
            <a:r>
              <a:rPr lang="zh-CN" altLang="en-US" dirty="0"/>
              <a:t>利用：收益好的节点</a:t>
            </a:r>
            <a:endParaRPr lang="en-US" altLang="zh-CN" dirty="0"/>
          </a:p>
          <a:p>
            <a:pPr lvl="1"/>
            <a:r>
              <a:rPr lang="zh-CN" altLang="en-US" dirty="0"/>
              <a:t>探索：模拟次数少的节点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增加了第三个原则</a:t>
            </a:r>
            <a:endParaRPr lang="en-US" altLang="zh-CN" dirty="0"/>
          </a:p>
          <a:p>
            <a:pPr lvl="1"/>
            <a:r>
              <a:rPr lang="zh-CN" altLang="en-US" dirty="0"/>
              <a:t>经验：落子概率高的节点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充分利用两个网络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4541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62148" y="690154"/>
                <a:ext cx="10998925" cy="5410200"/>
              </a:xfrm>
            </p:spPr>
            <p:txBody>
              <a:bodyPr/>
              <a:lstStyle/>
              <a:p>
                <a:r>
                  <a:rPr lang="zh-CN" altLang="en-US" dirty="0"/>
                  <a:t>节点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次模拟的收益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/>
                  <a:t>是估值网络的输出，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是一次模拟结果</a:t>
                </a:r>
                <a:endParaRPr lang="en-US" altLang="zh-CN" sz="2400" dirty="0"/>
              </a:p>
              <a:p>
                <a:r>
                  <a:rPr lang="zh-CN" altLang="en-US" dirty="0"/>
                  <a:t>平均收益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:r>
                  <a:rPr lang="en-US" altLang="zh-CN" dirty="0" err="1"/>
                  <a:t>s</a:t>
                </a:r>
                <a:r>
                  <a:rPr lang="en-US" altLang="zh-CN" baseline="-25000" dirty="0" err="1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处落子后的棋局</a:t>
                </a:r>
                <a:endParaRPr lang="en-US" altLang="zh-CN" dirty="0"/>
              </a:p>
              <a:p>
                <a:r>
                  <a:rPr lang="zh-CN" altLang="en-US" dirty="0"/>
                  <a:t>探索项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其中：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/>
                  <a:t>为模拟次数、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出下棋的概率，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为加权系数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62148" y="690154"/>
                <a:ext cx="10998925" cy="5410200"/>
              </a:xfrm>
              <a:blipFill>
                <a:blip r:embed="rId2"/>
                <a:stretch>
                  <a:fillRect t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05612" y="2623892"/>
                <a:ext cx="3575897" cy="1274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zh-CN" altLang="en-US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zh-CN" altLang="en-US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l</m:t>
                                  </m:r>
                                  <m:func>
                                    <m:funcPr>
                                      <m:ctrlP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zh-CN" altLang="en-US" sz="2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n</m:t>
                                      </m:r>
                                    </m:fName>
                                    <m:e>
                                      <m:r>
                                        <a:rPr kumimoji="0" lang="zh-CN" altLang="en-US" sz="2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12" y="2623892"/>
                <a:ext cx="3575897" cy="1274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8307977" y="2830076"/>
            <a:ext cx="539931" cy="8621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061270" y="2433291"/>
            <a:ext cx="1841862" cy="1655717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902926" y="2830076"/>
            <a:ext cx="3405051" cy="1482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88509" y="3975043"/>
            <a:ext cx="3564497" cy="6141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选择过程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代替信心上限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，优先选择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大的子节点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遇到叶节点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结束，该节点被选中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生成过程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的所有子节点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规定了最大的节点深度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模拟过程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进行模拟，计算：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模拟过程采用推演策略网络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推演策略网络速度快是策略网络的</a:t>
                </a:r>
                <a:r>
                  <a:rPr lang="en-US" altLang="zh-CN" dirty="0"/>
                  <a:t>1000</a:t>
                </a:r>
                <a:r>
                  <a:rPr lang="zh-CN" altLang="en-US" dirty="0"/>
                  <a:t>倍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规定了总的模拟次数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  <a:blipFill>
                <a:blip r:embed="rId2"/>
                <a:stretch>
                  <a:fillRect t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02" y="1633140"/>
            <a:ext cx="2670279" cy="336528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715795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233952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86945" y="527883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6" idx="0"/>
          </p:cNvCxnSpPr>
          <p:nvPr/>
        </p:nvCxnSpPr>
        <p:spPr>
          <a:xfrm flipH="1">
            <a:off x="7877795" y="4834019"/>
            <a:ext cx="406234" cy="4443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0"/>
          </p:cNvCxnSpPr>
          <p:nvPr/>
        </p:nvCxnSpPr>
        <p:spPr>
          <a:xfrm>
            <a:off x="8289721" y="4832738"/>
            <a:ext cx="106231" cy="4455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8" idx="0"/>
          </p:cNvCxnSpPr>
          <p:nvPr/>
        </p:nvCxnSpPr>
        <p:spPr>
          <a:xfrm>
            <a:off x="8320619" y="4834019"/>
            <a:ext cx="628326" cy="4448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543064" y="4348448"/>
                <a:ext cx="4877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064" y="4348448"/>
                <a:ext cx="4877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/>
          <p:cNvSpPr/>
          <p:nvPr/>
        </p:nvSpPr>
        <p:spPr>
          <a:xfrm>
            <a:off x="8117478" y="4450906"/>
            <a:ext cx="360000" cy="3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回传过程</a:t>
            </a:r>
          </a:p>
        </p:txBody>
      </p:sp>
      <p:sp>
        <p:nvSpPr>
          <p:cNvPr id="4" name="椭圆 3"/>
          <p:cNvSpPr/>
          <p:nvPr/>
        </p:nvSpPr>
        <p:spPr>
          <a:xfrm>
            <a:off x="5014452" y="240560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14452" y="327428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4452" y="40690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4452" y="493136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6452" y="485731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stCxn id="7" idx="0"/>
            <a:endCxn id="6" idx="4"/>
          </p:cNvCxnSpPr>
          <p:nvPr/>
        </p:nvCxnSpPr>
        <p:spPr>
          <a:xfrm flipV="1">
            <a:off x="5140452" y="4321076"/>
            <a:ext cx="0" cy="610289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0"/>
            <a:endCxn id="5" idx="4"/>
          </p:cNvCxnSpPr>
          <p:nvPr/>
        </p:nvCxnSpPr>
        <p:spPr>
          <a:xfrm flipV="1">
            <a:off x="5140452" y="3526285"/>
            <a:ext cx="0" cy="542791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4" idx="4"/>
          </p:cNvCxnSpPr>
          <p:nvPr/>
        </p:nvCxnSpPr>
        <p:spPr>
          <a:xfrm flipV="1">
            <a:off x="5140452" y="2657605"/>
            <a:ext cx="0" cy="616680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81692" y="4026056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4072" y="3190001"/>
            <a:ext cx="53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8326" y="232171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4997" y="233155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4997" y="320023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997" y="401774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4997" y="483526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01640" y="438044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78780" y="356387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486400" y="2695030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59775" y="2854321"/>
            <a:ext cx="1763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的收益回传到其祖先节点，回传过程中要注意正负号的变化，一方的正收益对于另一方就是负的。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677932" y="2695030"/>
            <a:ext cx="562848" cy="7052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693788" y="3501977"/>
            <a:ext cx="545100" cy="2957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608320" y="4189705"/>
            <a:ext cx="630568" cy="7726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685552" y="4026056"/>
            <a:ext cx="490312" cy="207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</a:t>
            </a:r>
            <a:r>
              <a:rPr lang="en-US" altLang="zh-CN" dirty="0"/>
              <a:t>MCTS</a:t>
            </a:r>
            <a:r>
              <a:rPr lang="zh-CN" altLang="en-US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每个节点记录的信息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总收益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行棋到该节点的概率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被选择次数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33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200487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968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9290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0746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9968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9290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60746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>
            <a:stCxn id="31" idx="4"/>
            <a:endCxn id="32" idx="0"/>
          </p:cNvCxnSpPr>
          <p:nvPr/>
        </p:nvCxnSpPr>
        <p:spPr>
          <a:xfrm flipH="1">
            <a:off x="7307686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4"/>
            <a:endCxn id="35" idx="0"/>
          </p:cNvCxnSpPr>
          <p:nvPr/>
        </p:nvCxnSpPr>
        <p:spPr>
          <a:xfrm>
            <a:off x="7307686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3"/>
            <a:endCxn id="33" idx="0"/>
          </p:cNvCxnSpPr>
          <p:nvPr/>
        </p:nvCxnSpPr>
        <p:spPr>
          <a:xfrm flipH="1">
            <a:off x="6400906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5"/>
            <a:endCxn id="34" idx="0"/>
          </p:cNvCxnSpPr>
          <p:nvPr/>
        </p:nvCxnSpPr>
        <p:spPr>
          <a:xfrm>
            <a:off x="7384855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  <a:endCxn id="36" idx="0"/>
          </p:cNvCxnSpPr>
          <p:nvPr/>
        </p:nvCxnSpPr>
        <p:spPr>
          <a:xfrm flipH="1">
            <a:off x="6400906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5"/>
            <a:endCxn id="37" idx="0"/>
          </p:cNvCxnSpPr>
          <p:nvPr/>
        </p:nvCxnSpPr>
        <p:spPr>
          <a:xfrm>
            <a:off x="7384054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0306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9628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064124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35" idx="4"/>
            <a:endCxn id="44" idx="0"/>
          </p:cNvCxnSpPr>
          <p:nvPr/>
        </p:nvCxnSpPr>
        <p:spPr>
          <a:xfrm>
            <a:off x="7307686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5" idx="3"/>
            <a:endCxn id="45" idx="0"/>
          </p:cNvCxnSpPr>
          <p:nvPr/>
        </p:nvCxnSpPr>
        <p:spPr>
          <a:xfrm flipH="1">
            <a:off x="6404284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5" idx="5"/>
            <a:endCxn id="46" idx="0"/>
          </p:cNvCxnSpPr>
          <p:nvPr/>
        </p:nvCxnSpPr>
        <p:spPr>
          <a:xfrm>
            <a:off x="7384054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126199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2539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21861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86458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539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1861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986458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>
            <a:stCxn id="72" idx="4"/>
            <a:endCxn id="73" idx="0"/>
          </p:cNvCxnSpPr>
          <p:nvPr/>
        </p:nvCxnSpPr>
        <p:spPr>
          <a:xfrm flipH="1">
            <a:off x="2233398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3" idx="4"/>
            <a:endCxn id="76" idx="0"/>
          </p:cNvCxnSpPr>
          <p:nvPr/>
        </p:nvCxnSpPr>
        <p:spPr>
          <a:xfrm>
            <a:off x="2233398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2" idx="3"/>
            <a:endCxn id="74" idx="0"/>
          </p:cNvCxnSpPr>
          <p:nvPr/>
        </p:nvCxnSpPr>
        <p:spPr>
          <a:xfrm flipH="1">
            <a:off x="1326618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2" idx="5"/>
            <a:endCxn id="75" idx="0"/>
          </p:cNvCxnSpPr>
          <p:nvPr/>
        </p:nvCxnSpPr>
        <p:spPr>
          <a:xfrm>
            <a:off x="2310567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3" idx="3"/>
            <a:endCxn id="77" idx="0"/>
          </p:cNvCxnSpPr>
          <p:nvPr/>
        </p:nvCxnSpPr>
        <p:spPr>
          <a:xfrm flipH="1">
            <a:off x="1326618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3" idx="5"/>
            <a:endCxn id="78" idx="0"/>
          </p:cNvCxnSpPr>
          <p:nvPr/>
        </p:nvCxnSpPr>
        <p:spPr>
          <a:xfrm>
            <a:off x="2309766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212877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22199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989836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>
            <a:stCxn id="76" idx="4"/>
            <a:endCxn id="85" idx="0"/>
          </p:cNvCxnSpPr>
          <p:nvPr/>
        </p:nvCxnSpPr>
        <p:spPr>
          <a:xfrm>
            <a:off x="2233398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6" idx="3"/>
            <a:endCxn id="86" idx="0"/>
          </p:cNvCxnSpPr>
          <p:nvPr/>
        </p:nvCxnSpPr>
        <p:spPr>
          <a:xfrm flipH="1">
            <a:off x="1329996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5"/>
            <a:endCxn id="87" idx="0"/>
          </p:cNvCxnSpPr>
          <p:nvPr/>
        </p:nvCxnSpPr>
        <p:spPr>
          <a:xfrm>
            <a:off x="2309766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720306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29628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64124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/>
          <p:cNvCxnSpPr>
            <a:endCxn id="91" idx="0"/>
          </p:cNvCxnSpPr>
          <p:nvPr/>
        </p:nvCxnSpPr>
        <p:spPr>
          <a:xfrm>
            <a:off x="7307686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92" idx="0"/>
          </p:cNvCxnSpPr>
          <p:nvPr/>
        </p:nvCxnSpPr>
        <p:spPr>
          <a:xfrm flipH="1">
            <a:off x="6404284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93" idx="0"/>
          </p:cNvCxnSpPr>
          <p:nvPr/>
        </p:nvCxnSpPr>
        <p:spPr>
          <a:xfrm>
            <a:off x="7384054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353999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85036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96163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233398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403090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434127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445254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282489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21734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72518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319508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865642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232688" y="5010823"/>
            <a:ext cx="23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每个节点记录总收益、行棋到该节点的概率和被选择次数。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21632" y="2345632"/>
            <a:ext cx="1015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依次被选中，最终被选中的节点为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H="1">
            <a:off x="2636470" y="2897397"/>
            <a:ext cx="766721" cy="313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H="1">
            <a:off x="2529145" y="3491967"/>
            <a:ext cx="777935" cy="85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8597806" y="3474193"/>
            <a:ext cx="1446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的子节点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，策略网络计算出从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到这些节点的概率，并设置总收益为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，选中次数为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 flipH="1">
            <a:off x="7748027" y="4864422"/>
            <a:ext cx="773411" cy="642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 flipH="1">
            <a:off x="8301049" y="4991388"/>
            <a:ext cx="250738" cy="422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flipH="1" flipV="1">
            <a:off x="2637258" y="2217110"/>
            <a:ext cx="767223" cy="495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文本框 197"/>
          <p:cNvSpPr txBox="1"/>
          <p:nvPr/>
        </p:nvSpPr>
        <p:spPr>
          <a:xfrm>
            <a:off x="3157952" y="696364"/>
            <a:ext cx="120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从根节点开始，选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Q+u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最大的子节点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2481928" y="1069341"/>
            <a:ext cx="599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 flipH="1">
            <a:off x="6626956" y="4667153"/>
            <a:ext cx="1894482" cy="756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74080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41312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40" grpId="0"/>
      <p:bldP spid="145" grpId="0"/>
      <p:bldP spid="146" grpId="0"/>
      <p:bldP spid="155" grpId="0"/>
      <p:bldP spid="198" grpId="0"/>
      <p:bldP spid="69" grpId="0"/>
      <p:bldP spid="7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898635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9783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9105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58894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89783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9105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58894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9005834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4"/>
            <a:endCxn id="8" idx="0"/>
          </p:cNvCxnSpPr>
          <p:nvPr/>
        </p:nvCxnSpPr>
        <p:spPr>
          <a:xfrm>
            <a:off x="9005834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0"/>
          </p:cNvCxnSpPr>
          <p:nvPr/>
        </p:nvCxnSpPr>
        <p:spPr>
          <a:xfrm flipH="1">
            <a:off x="8099054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5"/>
            <a:endCxn id="7" idx="0"/>
          </p:cNvCxnSpPr>
          <p:nvPr/>
        </p:nvCxnSpPr>
        <p:spPr>
          <a:xfrm>
            <a:off x="9083003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  <a:endCxn id="9" idx="0"/>
          </p:cNvCxnSpPr>
          <p:nvPr/>
        </p:nvCxnSpPr>
        <p:spPr>
          <a:xfrm flipH="1">
            <a:off x="8099054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5"/>
            <a:endCxn id="10" idx="0"/>
          </p:cNvCxnSpPr>
          <p:nvPr/>
        </p:nvCxnSpPr>
        <p:spPr>
          <a:xfrm>
            <a:off x="9082202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0121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443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62272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8" idx="4"/>
            <a:endCxn id="17" idx="0"/>
          </p:cNvCxnSpPr>
          <p:nvPr/>
        </p:nvCxnSpPr>
        <p:spPr>
          <a:xfrm>
            <a:off x="9005834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8" idx="0"/>
          </p:cNvCxnSpPr>
          <p:nvPr/>
        </p:nvCxnSpPr>
        <p:spPr>
          <a:xfrm flipH="1">
            <a:off x="8102432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5"/>
            <a:endCxn id="19" idx="0"/>
          </p:cNvCxnSpPr>
          <p:nvPr/>
        </p:nvCxnSpPr>
        <p:spPr>
          <a:xfrm>
            <a:off x="9082202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0121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99443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762272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endCxn id="23" idx="0"/>
          </p:cNvCxnSpPr>
          <p:nvPr/>
        </p:nvCxnSpPr>
        <p:spPr>
          <a:xfrm>
            <a:off x="9005834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0"/>
          </p:cNvCxnSpPr>
          <p:nvPr/>
        </p:nvCxnSpPr>
        <p:spPr>
          <a:xfrm flipH="1">
            <a:off x="8102432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082202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90858" y="19521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21895" y="31189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33022" y="428582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0257" y="58163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9502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60286" y="540030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07276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41338" y="423680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317" y="3064992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78247" y="1961588"/>
            <a:ext cx="4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4120" y="88066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653424" y="3868011"/>
            <a:ext cx="959938" cy="43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150774" y="2125055"/>
            <a:ext cx="1381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值依次上传到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的祖先节点，更新这些节点的总收益和选择次数（选择次数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），注意正负号的切换。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7646084" y="3447572"/>
            <a:ext cx="967278" cy="178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7527458" y="2270773"/>
            <a:ext cx="1044195" cy="693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7527458" y="1237932"/>
            <a:ext cx="1020973" cy="128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577314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57651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6973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7573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57651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6973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37573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stCxn id="45" idx="4"/>
            <a:endCxn id="46" idx="0"/>
          </p:cNvCxnSpPr>
          <p:nvPr/>
        </p:nvCxnSpPr>
        <p:spPr>
          <a:xfrm flipH="1">
            <a:off x="2684513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>
            <a:off x="2684513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7" idx="0"/>
          </p:cNvCxnSpPr>
          <p:nvPr/>
        </p:nvCxnSpPr>
        <p:spPr>
          <a:xfrm flipH="1">
            <a:off x="1777733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5"/>
            <a:endCxn id="48" idx="0"/>
          </p:cNvCxnSpPr>
          <p:nvPr/>
        </p:nvCxnSpPr>
        <p:spPr>
          <a:xfrm>
            <a:off x="2761682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6" idx="3"/>
            <a:endCxn id="50" idx="0"/>
          </p:cNvCxnSpPr>
          <p:nvPr/>
        </p:nvCxnSpPr>
        <p:spPr>
          <a:xfrm flipH="1">
            <a:off x="1777733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6" idx="5"/>
            <a:endCxn id="51" idx="0"/>
          </p:cNvCxnSpPr>
          <p:nvPr/>
        </p:nvCxnSpPr>
        <p:spPr>
          <a:xfrm>
            <a:off x="2760881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57989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7311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40951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49" idx="4"/>
            <a:endCxn id="58" idx="0"/>
          </p:cNvCxnSpPr>
          <p:nvPr/>
        </p:nvCxnSpPr>
        <p:spPr>
          <a:xfrm>
            <a:off x="2684513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9" idx="3"/>
            <a:endCxn id="59" idx="0"/>
          </p:cNvCxnSpPr>
          <p:nvPr/>
        </p:nvCxnSpPr>
        <p:spPr>
          <a:xfrm flipH="1">
            <a:off x="1781111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5"/>
            <a:endCxn id="60" idx="0"/>
          </p:cNvCxnSpPr>
          <p:nvPr/>
        </p:nvCxnSpPr>
        <p:spPr>
          <a:xfrm>
            <a:off x="2760881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257989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67311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440951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64" idx="0"/>
          </p:cNvCxnSpPr>
          <p:nvPr/>
        </p:nvCxnSpPr>
        <p:spPr>
          <a:xfrm>
            <a:off x="2684513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65" idx="0"/>
          </p:cNvCxnSpPr>
          <p:nvPr/>
        </p:nvCxnSpPr>
        <p:spPr>
          <a:xfrm flipH="1">
            <a:off x="1781111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6" idx="0"/>
          </p:cNvCxnSpPr>
          <p:nvPr/>
        </p:nvCxnSpPr>
        <p:spPr>
          <a:xfrm>
            <a:off x="2760881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79917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10954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22081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59316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98561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49345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96335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42469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861246" y="3646337"/>
            <a:ext cx="931479" cy="657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824060" y="2904583"/>
            <a:ext cx="1350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进行模拟，模拟结果与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的估值（由估值网络计算得到）加权平均作为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11849" y="88618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4482" y="743052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78" grpId="0"/>
      <p:bldP spid="8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如何确定走步？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根节点子节点中被选择次数最多的节点作为最终的走步</a:t>
            </a:r>
          </a:p>
        </p:txBody>
      </p:sp>
      <p:sp>
        <p:nvSpPr>
          <p:cNvPr id="4" name="椭圆 3"/>
          <p:cNvSpPr/>
          <p:nvPr/>
        </p:nvSpPr>
        <p:spPr>
          <a:xfrm>
            <a:off x="5435919" y="33861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35118" y="44986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8338" y="44986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96178" y="45213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4" idx="4"/>
            <a:endCxn id="5" idx="0"/>
          </p:cNvCxnSpPr>
          <p:nvPr/>
        </p:nvCxnSpPr>
        <p:spPr>
          <a:xfrm flipH="1">
            <a:off x="5543118" y="360216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0"/>
          </p:cNvCxnSpPr>
          <p:nvPr/>
        </p:nvCxnSpPr>
        <p:spPr>
          <a:xfrm flipH="1">
            <a:off x="4636338" y="357053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5"/>
            <a:endCxn id="7" idx="0"/>
          </p:cNvCxnSpPr>
          <p:nvPr/>
        </p:nvCxnSpPr>
        <p:spPr>
          <a:xfrm>
            <a:off x="5620287" y="357053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17921" y="296680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547470" y="4729924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216434" y="4698292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624639" y="4698292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4617255" y="475284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286219" y="472121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694424" y="472121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435009" y="4799184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103973" y="4767552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12178" y="4767552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0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25"/>
          <p:cNvSpPr>
            <a:spLocks noChangeShapeType="1"/>
          </p:cNvSpPr>
          <p:nvPr/>
        </p:nvSpPr>
        <p:spPr bwMode="auto">
          <a:xfrm>
            <a:off x="4610384" y="2303810"/>
            <a:ext cx="2411659" cy="10562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Line 25"/>
          <p:cNvSpPr>
            <a:spLocks noChangeShapeType="1"/>
          </p:cNvSpPr>
          <p:nvPr/>
        </p:nvSpPr>
        <p:spPr bwMode="auto">
          <a:xfrm>
            <a:off x="3727627" y="2303810"/>
            <a:ext cx="5010792" cy="115319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20191" y="1117731"/>
            <a:ext cx="1165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7,1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05223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9053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5,2,1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91938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4,3,1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80711" y="3188643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409461" y="3270987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4,2,1,1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314461" y="3297411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3,2,2,1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467111" y="3264843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3,3,1,1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98754" y="435069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251354" y="440784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3,2,1,1,1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194454" y="438879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2,2,2,1,1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311947" y="5207943"/>
            <a:ext cx="2050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3,1,1,1,1,1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074197" y="5207943"/>
            <a:ext cx="2050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2,2,1,1,1,1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106089" y="6122343"/>
            <a:ext cx="2271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2,1,1,1,1,1,1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5848604" y="1510488"/>
            <a:ext cx="1402040" cy="442936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7269693" y="1510488"/>
            <a:ext cx="105979" cy="476574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7383994" y="1491438"/>
            <a:ext cx="1904997" cy="438344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3665317" y="2337253"/>
            <a:ext cx="2051560" cy="9628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7079192" y="2344547"/>
            <a:ext cx="296481" cy="102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193781" y="2344546"/>
            <a:ext cx="483599" cy="9964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3727627" y="3638550"/>
            <a:ext cx="571500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3841927" y="3638550"/>
            <a:ext cx="2152650" cy="742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5499276" y="3619499"/>
            <a:ext cx="704575" cy="781051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7232827" y="3657600"/>
            <a:ext cx="85725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 flipH="1">
            <a:off x="6413677" y="3638550"/>
            <a:ext cx="2781300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>
            <a:off x="6261277" y="4876800"/>
            <a:ext cx="81915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4413427" y="4819650"/>
            <a:ext cx="381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 flipH="1">
            <a:off x="4413427" y="5695950"/>
            <a:ext cx="19050" cy="419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6585954" y="5672681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甲方获胜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4288997" y="302959"/>
            <a:ext cx="944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723439" y="1136781"/>
            <a:ext cx="1165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6,2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066425" y="1136781"/>
            <a:ext cx="1165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447127" y="1936799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5,2,1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1583977" y="1930510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4,2,2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2797787" y="1932272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4,3,1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3800806" y="1939032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3,3,2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6" name="Line 23"/>
          <p:cNvSpPr>
            <a:spLocks noChangeShapeType="1"/>
          </p:cNvSpPr>
          <p:nvPr/>
        </p:nvSpPr>
        <p:spPr bwMode="auto">
          <a:xfrm>
            <a:off x="4888444" y="678899"/>
            <a:ext cx="2286000" cy="4505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2573594" y="703010"/>
            <a:ext cx="2101649" cy="5143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Line 22"/>
          <p:cNvSpPr>
            <a:spLocks noChangeShapeType="1"/>
          </p:cNvSpPr>
          <p:nvPr/>
        </p:nvSpPr>
        <p:spPr bwMode="auto">
          <a:xfrm flipH="1">
            <a:off x="3967316" y="710004"/>
            <a:ext cx="814528" cy="528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Line 22"/>
          <p:cNvSpPr>
            <a:spLocks noChangeShapeType="1"/>
          </p:cNvSpPr>
          <p:nvPr/>
        </p:nvSpPr>
        <p:spPr bwMode="auto">
          <a:xfrm flipH="1">
            <a:off x="1173724" y="1510489"/>
            <a:ext cx="941187" cy="4359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 flipH="1">
            <a:off x="2248073" y="1558113"/>
            <a:ext cx="63860" cy="466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H="1">
            <a:off x="1459911" y="1461747"/>
            <a:ext cx="193194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H="1">
            <a:off x="3534698" y="1506495"/>
            <a:ext cx="6618" cy="5183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3789769" y="1489206"/>
            <a:ext cx="632337" cy="5451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3665318" y="2344547"/>
            <a:ext cx="1385692" cy="98920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2675977" y="2272574"/>
            <a:ext cx="4155603" cy="109481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Line 25"/>
          <p:cNvSpPr>
            <a:spLocks noChangeShapeType="1"/>
          </p:cNvSpPr>
          <p:nvPr/>
        </p:nvSpPr>
        <p:spPr bwMode="auto">
          <a:xfrm>
            <a:off x="1173724" y="2333582"/>
            <a:ext cx="3561453" cy="9855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1583977" y="2286708"/>
            <a:ext cx="4977176" cy="11070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5114310" y="2372122"/>
            <a:ext cx="712867" cy="95433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5249798" y="2310909"/>
            <a:ext cx="2056886" cy="97744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>
            <a:off x="5506374" y="2337253"/>
            <a:ext cx="4041623" cy="100378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5122767" y="318333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甲方走棋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7839329" y="1113616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乙方走棋</a:t>
            </a:r>
          </a:p>
        </p:txBody>
      </p:sp>
    </p:spTree>
    <p:extLst>
      <p:ext uri="{BB962C8B-B14F-4D97-AF65-F5344CB8AC3E}">
        <p14:creationId xmlns:p14="http://schemas.microsoft.com/office/powerpoint/2010/main" val="1103976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0491" y="1726475"/>
            <a:ext cx="10363200" cy="4572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的基本框架是</a:t>
            </a:r>
            <a:r>
              <a:rPr lang="en-US" altLang="zh-CN" dirty="0"/>
              <a:t>MCTS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MCTS</a:t>
            </a:r>
            <a:r>
              <a:rPr lang="zh-CN" altLang="en-US" dirty="0"/>
              <a:t>中引入了策略网络和估值网络</a:t>
            </a:r>
            <a:endParaRPr lang="en-US" altLang="zh-CN" dirty="0"/>
          </a:p>
          <a:p>
            <a:pPr lvl="1"/>
            <a:r>
              <a:rPr lang="zh-CN" altLang="en-US" dirty="0"/>
              <a:t>收益计算综合了估值网络的输出和模拟结果</a:t>
            </a:r>
            <a:endParaRPr lang="en-US" altLang="zh-CN" dirty="0"/>
          </a:p>
          <a:p>
            <a:pPr lvl="1"/>
            <a:r>
              <a:rPr lang="zh-CN" altLang="en-US" dirty="0"/>
              <a:t>在选择过程中，考虑了行棋概率</a:t>
            </a:r>
            <a:endParaRPr lang="en-US" altLang="zh-CN" dirty="0"/>
          </a:p>
          <a:p>
            <a:r>
              <a:rPr lang="zh-CN" altLang="en-US" dirty="0"/>
              <a:t>利用推演策略网络进行模拟</a:t>
            </a:r>
            <a:endParaRPr lang="en-US" altLang="zh-CN" dirty="0"/>
          </a:p>
          <a:p>
            <a:r>
              <a:rPr lang="zh-CN" altLang="en-US" dirty="0"/>
              <a:t>限定了</a:t>
            </a:r>
            <a:r>
              <a:rPr lang="en-US" altLang="zh-CN" dirty="0"/>
              <a:t>MCTS</a:t>
            </a:r>
            <a:r>
              <a:rPr lang="zh-CN" altLang="en-US" dirty="0"/>
              <a:t>的最大深度</a:t>
            </a:r>
            <a:endParaRPr lang="en-US" altLang="zh-CN" dirty="0"/>
          </a:p>
          <a:p>
            <a:r>
              <a:rPr lang="zh-CN" altLang="en-US" dirty="0"/>
              <a:t>限定了</a:t>
            </a:r>
            <a:r>
              <a:rPr lang="en-US" altLang="zh-CN" dirty="0"/>
              <a:t>MCTS</a:t>
            </a:r>
            <a:r>
              <a:rPr lang="zh-CN" altLang="en-US" dirty="0"/>
              <a:t>的总模拟次数</a:t>
            </a:r>
          </a:p>
        </p:txBody>
      </p:sp>
    </p:spTree>
    <p:extLst>
      <p:ext uri="{BB962C8B-B14F-4D97-AF65-F5344CB8AC3E}">
        <p14:creationId xmlns:p14="http://schemas.microsoft.com/office/powerpoint/2010/main" val="3037757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围棋中的深度强化学习方法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从宠物训练说起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08478"/>
            <a:ext cx="6111096" cy="34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围棋中的深度强化学习方法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强化学习</a:t>
            </a:r>
            <a:endParaRPr lang="en-US" altLang="zh-CN" dirty="0"/>
          </a:p>
          <a:p>
            <a:pPr lvl="1"/>
            <a:r>
              <a:rPr lang="zh-CN" altLang="en-US" dirty="0"/>
              <a:t>学习“做什么才能使得收益最大化”的方法</a:t>
            </a:r>
            <a:endParaRPr lang="en-US" altLang="zh-CN" dirty="0"/>
          </a:p>
          <a:p>
            <a:pPr lvl="1"/>
            <a:r>
              <a:rPr lang="zh-CN" altLang="en-US" dirty="0"/>
              <a:t>学习者不会被告知如何做，必须自己通过尝试发现哪些动作会产生最大的收益</a:t>
            </a:r>
            <a:endParaRPr lang="en-US" altLang="zh-CN" dirty="0"/>
          </a:p>
          <a:p>
            <a:pPr lvl="2"/>
            <a:r>
              <a:rPr lang="zh-CN" altLang="en-US" dirty="0"/>
              <a:t>监督学习与强化学习</a:t>
            </a:r>
            <a:endParaRPr lang="en-US" altLang="zh-CN" dirty="0"/>
          </a:p>
          <a:p>
            <a:pPr lvl="1"/>
            <a:r>
              <a:rPr lang="zh-CN" altLang="en-US" dirty="0"/>
              <a:t>两个特征：试错和延迟收益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深度强化学习</a:t>
            </a:r>
            <a:endParaRPr lang="en-US" altLang="zh-CN" dirty="0"/>
          </a:p>
          <a:p>
            <a:pPr lvl="1"/>
            <a:r>
              <a:rPr lang="zh-CN" altLang="en-US" dirty="0"/>
              <a:t>用深度学习（神经网络）方法实现的强化学习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993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深度强化学习的关键问题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60417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如何获得指示信号</a:t>
            </a:r>
            <a:endParaRPr lang="en-US" altLang="zh-CN" dirty="0"/>
          </a:p>
          <a:p>
            <a:pPr lvl="4"/>
            <a:endParaRPr lang="en-US" altLang="zh-CN" dirty="0"/>
          </a:p>
          <a:p>
            <a:r>
              <a:rPr lang="zh-CN" altLang="en-US" dirty="0"/>
              <a:t>监督学习：情景与标注一一对应</a:t>
            </a:r>
            <a:endParaRPr lang="en-US" altLang="zh-CN" dirty="0"/>
          </a:p>
          <a:p>
            <a:r>
              <a:rPr lang="zh-CN" altLang="en-US" dirty="0"/>
              <a:t>强化学习：将收益转化为“标注”</a:t>
            </a:r>
            <a:endParaRPr lang="en-US" altLang="zh-CN" dirty="0"/>
          </a:p>
          <a:p>
            <a:pPr lvl="1"/>
            <a:r>
              <a:rPr lang="zh-CN" altLang="en-US" dirty="0"/>
              <a:t>不能获得所有情况下既正确又有代表性的示例</a:t>
            </a:r>
            <a:endParaRPr lang="en-US" altLang="zh-CN" dirty="0"/>
          </a:p>
          <a:p>
            <a:pPr lvl="4"/>
            <a:endParaRPr lang="en-US" altLang="zh-CN" dirty="0"/>
          </a:p>
          <a:p>
            <a:r>
              <a:rPr lang="zh-CN" altLang="en-US" dirty="0"/>
              <a:t>手段：将深度强化学习问题转化为神经网络训练问题</a:t>
            </a:r>
            <a:endParaRPr lang="en-US" altLang="zh-CN" dirty="0"/>
          </a:p>
          <a:p>
            <a:pPr lvl="1"/>
            <a:r>
              <a:rPr lang="zh-CN" altLang="en-US" dirty="0"/>
              <a:t>不同的转换方法构成了不同的深度学习方法</a:t>
            </a:r>
            <a:endParaRPr lang="en-US" altLang="zh-CN" dirty="0"/>
          </a:p>
          <a:p>
            <a:pPr lvl="1"/>
            <a:r>
              <a:rPr lang="zh-CN" altLang="en-US" dirty="0"/>
              <a:t>关键是损失函数的定义</a:t>
            </a:r>
          </a:p>
        </p:txBody>
      </p:sp>
    </p:spTree>
    <p:extLst>
      <p:ext uri="{BB962C8B-B14F-4D97-AF65-F5344CB8AC3E}">
        <p14:creationId xmlns:p14="http://schemas.microsoft.com/office/powerpoint/2010/main" val="3508670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围棋中的深度强化学习方法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通过自己博弈训练策略网络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三种实现方法</a:t>
            </a:r>
            <a:endParaRPr lang="en-US" altLang="zh-CN" dirty="0"/>
          </a:p>
          <a:p>
            <a:pPr lvl="1"/>
            <a:r>
              <a:rPr lang="zh-CN" altLang="en-US" dirty="0"/>
              <a:t>基于策略梯度的强化学习</a:t>
            </a:r>
            <a:endParaRPr lang="en-US" altLang="zh-CN" dirty="0"/>
          </a:p>
          <a:p>
            <a:pPr lvl="1"/>
            <a:r>
              <a:rPr lang="zh-CN" altLang="en-US" dirty="0"/>
              <a:t>基于价值评估的强化学习</a:t>
            </a:r>
            <a:endParaRPr lang="en-US" altLang="zh-CN" dirty="0"/>
          </a:p>
          <a:p>
            <a:pPr lvl="1"/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</p:spTree>
    <p:extLst>
      <p:ext uri="{BB962C8B-B14F-4D97-AF65-F5344CB8AC3E}">
        <p14:creationId xmlns:p14="http://schemas.microsoft.com/office/powerpoint/2010/main" val="2112445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655018"/>
            <a:ext cx="10363200" cy="7626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，基于策略梯度的强化学习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数据：自我博弈产生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 a, p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s</a:t>
                </a:r>
                <a:r>
                  <a:rPr lang="zh-CN" altLang="en-US" dirty="0"/>
                  <a:t>：当前棋局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a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处行棋的获胜概率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dirty="0"/>
                  <a:t>：胜负值，胜为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损失函数：</a:t>
                </a: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假设获胜者的行为都是正确的，负者行为都是不正确的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假设获负时对权重的修改量大小与获胜时一样，方向相反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158949"/>
            <a:ext cx="1361388" cy="13569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1" y="3019805"/>
            <a:ext cx="1349526" cy="1349526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15" idx="2"/>
            <a:endCxn id="16" idx="0"/>
          </p:cNvCxnSpPr>
          <p:nvPr/>
        </p:nvCxnSpPr>
        <p:spPr>
          <a:xfrm>
            <a:off x="8727414" y="2515874"/>
            <a:ext cx="0" cy="503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17328" y="1606578"/>
            <a:ext cx="52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17328" y="3463735"/>
            <a:ext cx="52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076940" y="2676919"/>
            <a:ext cx="112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处落子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9265920" y="2959804"/>
            <a:ext cx="879567" cy="228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6540" y="161495"/>
            <a:ext cx="5958840" cy="874276"/>
          </a:xfrm>
        </p:spPr>
        <p:txBody>
          <a:bodyPr/>
          <a:lstStyle/>
          <a:p>
            <a:r>
              <a:rPr lang="zh-CN" altLang="en-US" dirty="0"/>
              <a:t>基于策略梯度的强化学习流程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1296147" y="16031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1112520" y="14325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6147" y="23941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8" name="矩形 7"/>
          <p:cNvSpPr/>
          <p:nvPr/>
        </p:nvSpPr>
        <p:spPr>
          <a:xfrm>
            <a:off x="1296147" y="38129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1112520" y="36423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6147" y="46039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68779" y="5618889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乙方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53554" y="86671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甲方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3581400" y="2970325"/>
            <a:ext cx="1181100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甲乙双方对弈产生的数据</a:t>
            </a:r>
          </a:p>
        </p:txBody>
      </p: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2796540" y="2308860"/>
            <a:ext cx="784860" cy="1007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</p:cNvCxnSpPr>
          <p:nvPr/>
        </p:nvCxnSpPr>
        <p:spPr>
          <a:xfrm flipV="1">
            <a:off x="2796540" y="3567636"/>
            <a:ext cx="784860" cy="951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234941" y="3041241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  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cxnSp>
        <p:nvCxnSpPr>
          <p:cNvPr id="17" name="直接箭头连接符 16"/>
          <p:cNvCxnSpPr>
            <a:stCxn id="13" idx="3"/>
            <a:endCxn id="16" idx="1"/>
          </p:cNvCxnSpPr>
          <p:nvPr/>
        </p:nvCxnSpPr>
        <p:spPr>
          <a:xfrm>
            <a:off x="4762500" y="3432073"/>
            <a:ext cx="472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254987" y="16031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19" name="矩形 18"/>
          <p:cNvSpPr/>
          <p:nvPr/>
        </p:nvSpPr>
        <p:spPr>
          <a:xfrm>
            <a:off x="7071360" y="14325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54987" y="23941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21" name="矩形 20"/>
          <p:cNvSpPr/>
          <p:nvPr/>
        </p:nvSpPr>
        <p:spPr>
          <a:xfrm>
            <a:off x="7254987" y="38129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22" name="矩形 21"/>
          <p:cNvSpPr/>
          <p:nvPr/>
        </p:nvSpPr>
        <p:spPr>
          <a:xfrm>
            <a:off x="7071360" y="36423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4987" y="46039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cxnSp>
        <p:nvCxnSpPr>
          <p:cNvPr id="24" name="直接箭头连接符 23"/>
          <p:cNvCxnSpPr>
            <a:stCxn id="16" idx="3"/>
            <a:endCxn id="19" idx="1"/>
          </p:cNvCxnSpPr>
          <p:nvPr/>
        </p:nvCxnSpPr>
        <p:spPr>
          <a:xfrm flipV="1">
            <a:off x="6370321" y="2308860"/>
            <a:ext cx="701039" cy="112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96404" y="323772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71362" y="3229094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流程图: 决策 26"/>
              <p:cNvSpPr/>
              <p:nvPr/>
            </p:nvSpPr>
            <p:spPr>
              <a:xfrm>
                <a:off x="9464039" y="2811159"/>
                <a:ext cx="1592581" cy="620790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胜率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27" name="流程图: 决策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39" y="2811159"/>
                <a:ext cx="1592581" cy="620790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10260329" y="2311929"/>
            <a:ext cx="0" cy="50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9" idx="3"/>
          </p:cNvCxnSpPr>
          <p:nvPr/>
        </p:nvCxnSpPr>
        <p:spPr>
          <a:xfrm>
            <a:off x="8755380" y="2308860"/>
            <a:ext cx="151256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622096" y="4108654"/>
            <a:ext cx="1350703" cy="8138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更新版策略网络代替当前版策略网络</a:t>
            </a:r>
          </a:p>
        </p:txBody>
      </p:sp>
      <p:cxnSp>
        <p:nvCxnSpPr>
          <p:cNvPr id="31" name="直接箭头连接符 30"/>
          <p:cNvCxnSpPr>
            <a:stCxn id="27" idx="2"/>
            <a:endCxn id="30" idx="0"/>
          </p:cNvCxnSpPr>
          <p:nvPr/>
        </p:nvCxnSpPr>
        <p:spPr>
          <a:xfrm flipH="1">
            <a:off x="10260329" y="3431949"/>
            <a:ext cx="1" cy="676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296609" y="3443617"/>
            <a:ext cx="16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10267949" y="4922520"/>
            <a:ext cx="0" cy="1203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27" idx="3"/>
          </p:cNvCxnSpPr>
          <p:nvPr/>
        </p:nvCxnSpPr>
        <p:spPr>
          <a:xfrm flipH="1">
            <a:off x="11056620" y="3121554"/>
            <a:ext cx="4267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1468101" y="3113934"/>
            <a:ext cx="6591" cy="3020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41020" y="6126480"/>
            <a:ext cx="109347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41020" y="2296693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33400" y="4488180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543953" y="2287165"/>
            <a:ext cx="1" cy="38393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898561" y="2823048"/>
            <a:ext cx="55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03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基于策略梯度的强化学习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80160" y="1587137"/>
            <a:ext cx="10363200" cy="4572000"/>
          </a:xfrm>
        </p:spPr>
        <p:txBody>
          <a:bodyPr/>
          <a:lstStyle/>
          <a:p>
            <a:r>
              <a:rPr lang="zh-CN" altLang="en-US" dirty="0"/>
              <a:t>注意点</a:t>
            </a:r>
            <a:endParaRPr lang="en-US" altLang="zh-CN" dirty="0"/>
          </a:p>
          <a:p>
            <a:pPr lvl="1"/>
            <a:r>
              <a:rPr lang="zh-CN" altLang="zh-CN" dirty="0"/>
              <a:t>在强化学习过程中，每个样本只使用一次</a:t>
            </a:r>
            <a:endParaRPr lang="en-US" altLang="zh-CN" dirty="0"/>
          </a:p>
          <a:p>
            <a:pPr lvl="1"/>
            <a:r>
              <a:rPr lang="zh-CN" altLang="zh-CN" dirty="0"/>
              <a:t>基于策略梯度的强化学习方法学</a:t>
            </a:r>
            <a:r>
              <a:rPr lang="zh-CN" altLang="en-US" dirty="0"/>
              <a:t>到的</a:t>
            </a:r>
            <a:r>
              <a:rPr lang="zh-CN" altLang="zh-CN" dirty="0"/>
              <a:t>是在每个可落子点行棋的获胜概率</a:t>
            </a:r>
            <a:endParaRPr lang="en-US" altLang="zh-CN" dirty="0"/>
          </a:p>
          <a:p>
            <a:pPr lvl="1"/>
            <a:r>
              <a:rPr lang="zh-CN" altLang="en-US" dirty="0"/>
              <a:t>（监督学习策略网络</a:t>
            </a:r>
            <a:r>
              <a:rPr lang="zh-CN" altLang="zh-CN" dirty="0"/>
              <a:t>学</a:t>
            </a:r>
            <a:r>
              <a:rPr lang="zh-CN" altLang="en-US" dirty="0"/>
              <a:t>到</a:t>
            </a:r>
            <a:r>
              <a:rPr lang="zh-CN" altLang="zh-CN" dirty="0"/>
              <a:t>的是在某个可落子点行棋的概率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8045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，基于价值评估的强化学习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45030"/>
            <a:ext cx="3753394" cy="4572000"/>
          </a:xfrm>
        </p:spPr>
        <p:txBody>
          <a:bodyPr/>
          <a:lstStyle/>
          <a:p>
            <a:r>
              <a:rPr lang="zh-CN" altLang="en-US" dirty="0"/>
              <a:t>价值评估网络</a:t>
            </a:r>
            <a:endParaRPr lang="en-US" altLang="zh-CN" dirty="0"/>
          </a:p>
          <a:p>
            <a:pPr lvl="1"/>
            <a:r>
              <a:rPr lang="zh-CN" altLang="en-US" dirty="0"/>
              <a:t>对一个行棋点的价值，也就是收益进行评估</a:t>
            </a:r>
            <a:endParaRPr lang="en-US" altLang="zh-CN" dirty="0"/>
          </a:p>
          <a:p>
            <a:pPr lvl="1"/>
            <a:r>
              <a:rPr lang="zh-CN" altLang="en-US" dirty="0"/>
              <a:t>输入：当前棋局和行棋点</a:t>
            </a:r>
            <a:endParaRPr lang="en-US" altLang="zh-CN" dirty="0"/>
          </a:p>
          <a:p>
            <a:pPr lvl="1"/>
            <a:r>
              <a:rPr lang="zh-CN" altLang="en-US" dirty="0"/>
              <a:t>输出：取值在</a:t>
            </a:r>
            <a:r>
              <a:rPr lang="en-US" altLang="zh-CN" dirty="0"/>
              <a:t>-1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之间的估值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60" y="846138"/>
            <a:ext cx="3185214" cy="549016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32720" y="2366874"/>
            <a:ext cx="1116126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策略网络类似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00206" y="3082834"/>
            <a:ext cx="1045028" cy="513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5" y="4781006"/>
            <a:ext cx="1211878" cy="1211878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5990783" y="5386945"/>
            <a:ext cx="1054451" cy="605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241" y="1989139"/>
            <a:ext cx="1181018" cy="1177146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8" idx="2"/>
          </p:cNvCxnSpPr>
          <p:nvPr/>
        </p:nvCxnSpPr>
        <p:spPr>
          <a:xfrm flipH="1">
            <a:off x="9614263" y="3166285"/>
            <a:ext cx="724487" cy="571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基于价值评估的强化学习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752600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数据：自我博弈产生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 a, V(s, a), R)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 s</a:t>
                </a:r>
                <a:r>
                  <a:rPr lang="zh-CN" altLang="en-US" dirty="0"/>
                  <a:t>：当前棋局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a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V(s, a)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/>
                  <a:t>棋局</a:t>
                </a:r>
                <a:r>
                  <a:rPr lang="en-US" altLang="zh-CN" dirty="0"/>
                  <a:t>s</a:t>
                </a:r>
                <a:r>
                  <a:rPr lang="zh-CN" altLang="zh-CN" dirty="0"/>
                  <a:t>下在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处落子时网络的输出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dirty="0"/>
                  <a:t>：胜负值，胜为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r>
                  <a:rPr lang="zh-CN" altLang="en-US" dirty="0"/>
                  <a:t>损失函数：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75260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29" y="846138"/>
            <a:ext cx="3185214" cy="5490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342" y="4620141"/>
            <a:ext cx="935167" cy="93516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699864" y="5555309"/>
            <a:ext cx="1131474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2350361"/>
            <a:ext cx="818608" cy="815924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2"/>
          </p:cNvCxnSpPr>
          <p:nvPr/>
        </p:nvCxnSpPr>
        <p:spPr>
          <a:xfrm flipH="1">
            <a:off x="10293534" y="3166285"/>
            <a:ext cx="905690" cy="571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4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可以穷举吗？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0680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以中国象棋为例</a:t>
            </a:r>
            <a:endParaRPr lang="en-US" altLang="zh-CN" dirty="0"/>
          </a:p>
          <a:p>
            <a:pPr lvl="1"/>
            <a:r>
              <a:rPr lang="zh-CN" altLang="en-US" dirty="0"/>
              <a:t>总状态数约为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endParaRPr lang="en-US" altLang="zh-CN" dirty="0"/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1</a:t>
            </a:r>
            <a:r>
              <a:rPr lang="zh-CN" altLang="en-US" dirty="0"/>
              <a:t>毫微秒走一步，约需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134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宇宙年龄：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1.38*10</a:t>
            </a:r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如果一个原子存储一个状态，需要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dirty="0"/>
              <a:t>个地球</a:t>
            </a:r>
          </a:p>
          <a:p>
            <a:r>
              <a:rPr lang="zh-CN" altLang="en-US" dirty="0"/>
              <a:t>结论：不可能穷举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944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，基于演员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pic>
        <p:nvPicPr>
          <p:cNvPr id="4" name="Picture 2" descr="https://img0.baidu.com/it/u=2626787739,1844753529&amp;fm=26&amp;fmt=au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9" y="2491392"/>
            <a:ext cx="6001306" cy="39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61" y="1663703"/>
            <a:ext cx="4944221" cy="36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53053" y="1568022"/>
            <a:ext cx="4276725" cy="5057775"/>
            <a:chOff x="4053053" y="1568022"/>
            <a:chExt cx="4276725" cy="50577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053" y="1568022"/>
              <a:ext cx="4276725" cy="50577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12974" y="4245996"/>
              <a:ext cx="12006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策略网络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07534" y="5899869"/>
              <a:ext cx="131196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评估结果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45997" y="6053757"/>
              <a:ext cx="1582309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对弈结果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形标注 9"/>
          <p:cNvSpPr/>
          <p:nvPr/>
        </p:nvSpPr>
        <p:spPr>
          <a:xfrm>
            <a:off x="1987826" y="2926080"/>
            <a:ext cx="1399430" cy="779228"/>
          </a:xfrm>
          <a:prstGeom prst="wedgeEllipseCallout">
            <a:avLst>
              <a:gd name="adj1" fmla="val 110985"/>
              <a:gd name="adj2" fmla="val 3801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演员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8825947" y="2759103"/>
            <a:ext cx="1399430" cy="779228"/>
          </a:xfrm>
          <a:prstGeom prst="wedgeEllipseCallout">
            <a:avLst>
              <a:gd name="adj1" fmla="val -99810"/>
              <a:gd name="adj2" fmla="val 6352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评价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07568" y="3775734"/>
            <a:ext cx="117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（棋手）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995575" y="3635244"/>
            <a:ext cx="117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（教练）</a:t>
            </a:r>
          </a:p>
        </p:txBody>
      </p:sp>
    </p:spTree>
    <p:extLst>
      <p:ext uri="{BB962C8B-B14F-4D97-AF65-F5344CB8AC3E}">
        <p14:creationId xmlns:p14="http://schemas.microsoft.com/office/powerpoint/2010/main" val="416264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哪些是重要的？</a:t>
            </a:r>
            <a:endParaRPr lang="en-US" altLang="zh-CN" dirty="0"/>
          </a:p>
          <a:p>
            <a:pPr lvl="1"/>
            <a:r>
              <a:rPr lang="zh-CN" altLang="en-US" dirty="0"/>
              <a:t>锦上添花与雪里送炭</a:t>
            </a:r>
            <a:endParaRPr lang="en-US" altLang="zh-CN" dirty="0"/>
          </a:p>
          <a:p>
            <a:pPr lvl="1"/>
            <a:r>
              <a:rPr lang="zh-CN" altLang="en-US" dirty="0"/>
              <a:t>一着不慎，满盘皆输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28" y="2690949"/>
            <a:ext cx="4344681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50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9"/>
            <a:ext cx="10363200" cy="4572000"/>
          </a:xfrm>
        </p:spPr>
        <p:txBody>
          <a:bodyPr/>
          <a:lstStyle/>
          <a:p>
            <a:r>
              <a:rPr lang="zh-CN" altLang="en-US" dirty="0"/>
              <a:t>收益增量</a:t>
            </a:r>
            <a:endParaRPr lang="en-US" altLang="zh-CN" dirty="0"/>
          </a:p>
          <a:p>
            <a:pPr lvl="1"/>
            <a:r>
              <a:rPr lang="zh-CN" altLang="en-US" dirty="0"/>
              <a:t>评价一步棋的好坏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V(s)</a:t>
            </a:r>
            <a:r>
              <a:rPr lang="zh-CN" altLang="en-US" dirty="0"/>
              <a:t>为棋局</a:t>
            </a:r>
            <a:r>
              <a:rPr lang="en-US" altLang="zh-CN" dirty="0"/>
              <a:t>s</a:t>
            </a:r>
            <a:r>
              <a:rPr lang="zh-CN" altLang="en-US" dirty="0"/>
              <a:t>的预期收益，取值范围为</a:t>
            </a:r>
            <a:r>
              <a:rPr lang="en-US" altLang="zh-CN" dirty="0"/>
              <a:t>[-1, 1]</a:t>
            </a:r>
          </a:p>
          <a:p>
            <a:pPr lvl="1"/>
            <a:r>
              <a:rPr lang="en-US" altLang="zh-CN" dirty="0"/>
              <a:t>Q(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  <a:r>
              <a:rPr lang="zh-CN" altLang="en-US" dirty="0"/>
              <a:t>为在</a:t>
            </a:r>
            <a:r>
              <a:rPr lang="en-US" altLang="zh-CN" dirty="0"/>
              <a:t>a</a:t>
            </a:r>
            <a:r>
              <a:rPr lang="zh-CN" altLang="en-US" dirty="0"/>
              <a:t>处行棋后的收益，取值范围为</a:t>
            </a:r>
            <a:r>
              <a:rPr lang="en-US" altLang="zh-CN" dirty="0"/>
              <a:t>[-1, 1]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为收益增量，取值范围为</a:t>
            </a:r>
            <a:r>
              <a:rPr lang="en-US" altLang="zh-CN" dirty="0"/>
              <a:t>[-2, 2]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越大越说明走了一步妙招，越小越说明走了一步败招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收益增量的计算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为胜负值，胜为</a:t>
            </a:r>
            <a:r>
              <a:rPr lang="en-US" altLang="zh-CN" dirty="0"/>
              <a:t>1</a:t>
            </a:r>
            <a:r>
              <a:rPr lang="zh-CN" altLang="en-US" dirty="0"/>
              <a:t>，负为</a:t>
            </a:r>
            <a:r>
              <a:rPr lang="en-US" altLang="zh-CN" dirty="0"/>
              <a:t>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66332" y="2591192"/>
                <a:ext cx="295305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zh-CN" alt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zh-CN" altLang="en-US" sz="2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d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32" y="2591192"/>
                <a:ext cx="2953053" cy="492443"/>
              </a:xfrm>
              <a:prstGeom prst="rect">
                <a:avLst/>
              </a:prstGeom>
              <a:blipFill>
                <a:blip r:embed="rId2"/>
                <a:stretch>
                  <a:fillRect t="-137037" r="-25207" b="-1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18585" y="5212469"/>
                <a:ext cx="216796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5" y="5212469"/>
                <a:ext cx="2167966" cy="492443"/>
              </a:xfrm>
              <a:prstGeom prst="rect">
                <a:avLst/>
              </a:prstGeom>
              <a:blipFill>
                <a:blip r:embed="rId3"/>
                <a:stretch>
                  <a:fillRect t="-137037" r="-34831" b="-1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6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51" y="374331"/>
            <a:ext cx="6521728" cy="61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35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1184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zh-CN" altLang="en-US" dirty="0"/>
                  <a:t>    评价部分：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R</a:t>
                </a:r>
                <a:r>
                  <a:rPr lang="zh-CN" altLang="en-US" dirty="0"/>
                  <a:t>：为胜负值，胜为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  <a:endParaRPr lang="zh-CN" altLang="en-US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：为棋局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的预期收益，取值范围为</a:t>
                </a:r>
                <a:r>
                  <a:rPr lang="en-US" altLang="zh-CN" dirty="0"/>
                  <a:t>[-1, 1]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演员部分：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𝐴𝑙𝑜𝑔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：为策略网络在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处行棋的概率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A</a:t>
                </a:r>
                <a:r>
                  <a:rPr lang="zh-CN" altLang="en-US" dirty="0"/>
                  <a:t>：为在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处行棋后的收益增量（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</a:t>
                </a:r>
                <a:endParaRPr lang="zh-CN" altLang="zh-CN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dirty="0"/>
                  <a:t>     </a:t>
                </a:r>
                <a:r>
                  <a:rPr lang="zh-CN" altLang="en-US" dirty="0"/>
                  <a:t>综合损失函数：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dirty="0"/>
                  <a:t>：为调节系数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118463"/>
              </a:xfrm>
              <a:blipFill>
                <a:blip r:embed="rId2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62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13560"/>
            <a:ext cx="10363200" cy="4572000"/>
          </a:xfrm>
        </p:spPr>
        <p:txBody>
          <a:bodyPr/>
          <a:lstStyle/>
          <a:p>
            <a:r>
              <a:rPr lang="zh-CN" altLang="en-US" dirty="0"/>
              <a:t>深度强化学习，根据任务找到合适的指示信号</a:t>
            </a:r>
            <a:endParaRPr lang="en-US" altLang="zh-CN" dirty="0"/>
          </a:p>
          <a:p>
            <a:r>
              <a:rPr lang="zh-CN" altLang="en-US" dirty="0"/>
              <a:t>损失函数体现了学习的内容</a:t>
            </a:r>
            <a:endParaRPr lang="en-US" altLang="zh-CN" dirty="0"/>
          </a:p>
          <a:p>
            <a:pPr lvl="1"/>
            <a:r>
              <a:rPr lang="zh-CN" altLang="zh-CN" dirty="0"/>
              <a:t>基于策略梯度的强化，通过每局棋的胜负指导学习，学习到的是每个落子点获胜的概率</a:t>
            </a:r>
            <a:endParaRPr lang="en-US" altLang="zh-CN" dirty="0"/>
          </a:p>
          <a:p>
            <a:pPr lvl="1"/>
            <a:r>
              <a:rPr lang="zh-CN" altLang="zh-CN" dirty="0"/>
              <a:t>基于价值评估的强化学习，通过每局棋的胜负指导学习，学习到的是每个落子点</a:t>
            </a:r>
            <a:r>
              <a:rPr lang="zh-CN" altLang="en-US" dirty="0"/>
              <a:t>获取最大</a:t>
            </a:r>
            <a:r>
              <a:rPr lang="zh-CN" altLang="zh-CN" dirty="0"/>
              <a:t>收益</a:t>
            </a:r>
            <a:r>
              <a:rPr lang="zh-CN" altLang="en-US" dirty="0"/>
              <a:t>的概率</a:t>
            </a:r>
            <a:endParaRPr lang="en-US" altLang="zh-CN" dirty="0"/>
          </a:p>
          <a:p>
            <a:pPr lvl="1"/>
            <a:r>
              <a:rPr lang="zh-CN" altLang="zh-CN" dirty="0"/>
              <a:t>基于演员</a:t>
            </a:r>
            <a:r>
              <a:rPr lang="en-US" altLang="zh-CN" dirty="0"/>
              <a:t>-</a:t>
            </a:r>
            <a:r>
              <a:rPr lang="zh-CN" altLang="zh-CN" dirty="0"/>
              <a:t>评价的强化学习，强调的是重要行棋点的学习，通过收益增量对走法的重要性进行评价，学习到的是每个落子点获得最大收益增量的概率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68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 </a:t>
            </a:r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25583"/>
            <a:ext cx="10363200" cy="4953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是</a:t>
            </a:r>
            <a:r>
              <a:rPr lang="en-US" altLang="zh-CN" dirty="0" err="1"/>
              <a:t>AlphaGo</a:t>
            </a:r>
            <a:r>
              <a:rPr lang="zh-CN" altLang="en-US" dirty="0"/>
              <a:t>的升级版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实现了从零学习</a:t>
            </a:r>
            <a:endParaRPr lang="en-US" altLang="zh-CN" dirty="0"/>
          </a:p>
          <a:p>
            <a:pPr lvl="1"/>
            <a:r>
              <a:rPr lang="zh-CN" altLang="en-US" dirty="0"/>
              <a:t>不再使用人类棋手的数据</a:t>
            </a:r>
            <a:endParaRPr lang="en-US" altLang="zh-CN" dirty="0"/>
          </a:p>
          <a:p>
            <a:pPr lvl="1" algn="just"/>
            <a:r>
              <a:rPr lang="zh-CN" altLang="en-US" dirty="0"/>
              <a:t>不再使用人工特征作为输入</a:t>
            </a:r>
            <a:endParaRPr lang="en-US" altLang="zh-CN" dirty="0"/>
          </a:p>
          <a:p>
            <a:pPr lvl="1"/>
            <a:r>
              <a:rPr lang="zh-CN" altLang="en-US" dirty="0"/>
              <a:t>利用强化学习从零学习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3</a:t>
            </a:r>
            <a:r>
              <a:rPr lang="zh-CN" altLang="en-US" dirty="0"/>
              <a:t>天后，战胜</a:t>
            </a:r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</a:p>
          <a:p>
            <a:r>
              <a:rPr lang="zh-CN" altLang="en-US" dirty="0"/>
              <a:t>训练</a:t>
            </a:r>
            <a:r>
              <a:rPr lang="en-US" altLang="zh-CN" dirty="0"/>
              <a:t>40</a:t>
            </a:r>
            <a:r>
              <a:rPr lang="zh-CN" altLang="en-US" dirty="0"/>
              <a:t>天后，战胜</a:t>
            </a:r>
            <a:r>
              <a:rPr lang="en-US" altLang="zh-CN" dirty="0" err="1"/>
              <a:t>AlphaGo</a:t>
            </a:r>
            <a:r>
              <a:rPr lang="en-US" altLang="zh-CN" dirty="0"/>
              <a:t> Master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20" y="3962400"/>
            <a:ext cx="2212826" cy="16036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502" y="3962400"/>
            <a:ext cx="2188754" cy="16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3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的网络结构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199" y="1447800"/>
            <a:ext cx="10302241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将策略网络、估值网络合并为一个“双输出”网络</a:t>
            </a:r>
            <a:endParaRPr lang="en-US" altLang="zh-CN" dirty="0"/>
          </a:p>
          <a:p>
            <a:r>
              <a:rPr lang="zh-CN" altLang="en-US" dirty="0"/>
              <a:t>输入：</a:t>
            </a:r>
            <a:r>
              <a:rPr lang="en-US" altLang="zh-CN" dirty="0"/>
              <a:t>17</a:t>
            </a:r>
            <a:r>
              <a:rPr lang="zh-CN" altLang="en-US" dirty="0"/>
              <a:t>个通道</a:t>
            </a:r>
            <a:endParaRPr lang="en-US" altLang="zh-CN" dirty="0"/>
          </a:p>
          <a:p>
            <a:pPr lvl="1"/>
            <a:r>
              <a:rPr lang="en-US" altLang="zh-CN" dirty="0"/>
              <a:t>16</a:t>
            </a:r>
            <a:r>
              <a:rPr lang="zh-CN" altLang="en-US" dirty="0"/>
              <a:t>个通道：记录到目前为止的八个棋局，每个棋局两个通道，分别记录黑棋、白棋位置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个通道：当前行棋方为黑棋时全部填</a:t>
            </a:r>
            <a:r>
              <a:rPr lang="en-US" altLang="zh-CN" dirty="0"/>
              <a:t>1</a:t>
            </a:r>
            <a:r>
              <a:rPr lang="zh-CN" altLang="en-US" dirty="0"/>
              <a:t>，白棋时全部填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策略网络的输出为</a:t>
            </a:r>
            <a:r>
              <a:rPr lang="en-US" altLang="zh-CN" dirty="0"/>
              <a:t>19×19+1</a:t>
            </a:r>
          </a:p>
          <a:p>
            <a:pPr lvl="1"/>
            <a:r>
              <a:rPr lang="zh-CN" altLang="en-US" dirty="0"/>
              <a:t>多了一个“放弃”行为</a:t>
            </a:r>
            <a:endParaRPr lang="en-US" altLang="zh-CN" dirty="0"/>
          </a:p>
          <a:p>
            <a:r>
              <a:rPr lang="zh-CN" altLang="en-US" dirty="0"/>
              <a:t>估值网络的输出为当前棋局的估值，取值范围为</a:t>
            </a:r>
            <a:r>
              <a:rPr lang="en-US" altLang="zh-CN" dirty="0"/>
              <a:t>[-1,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027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2775" y="76494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4958" y="640080"/>
            <a:ext cx="2013881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3206" y="100555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73914" y="843855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8" name="立方体 7"/>
          <p:cNvSpPr/>
          <p:nvPr/>
        </p:nvSpPr>
        <p:spPr>
          <a:xfrm>
            <a:off x="651663" y="815587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72891" y="881955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1947" y="953241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13121" y="1031899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50420" y="88195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71767" y="953241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98030" y="105033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6711" y="140675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393" y="2106703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17</a:t>
            </a:r>
          </a:p>
        </p:txBody>
      </p:sp>
      <p:cxnSp>
        <p:nvCxnSpPr>
          <p:cNvPr id="17" name="直接箭头连接符 16"/>
          <p:cNvCxnSpPr>
            <a:stCxn id="18" idx="3"/>
            <a:endCxn id="5" idx="1"/>
          </p:cNvCxnSpPr>
          <p:nvPr/>
        </p:nvCxnSpPr>
        <p:spPr>
          <a:xfrm flipV="1">
            <a:off x="1931090" y="1516380"/>
            <a:ext cx="403868" cy="7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6805" y="647699"/>
            <a:ext cx="1434285" cy="175260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6495" y="7497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2240" y="160020"/>
            <a:ext cx="5570220" cy="24079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06926" y="100555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10641" y="726651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53811" y="991386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144402" y="1348209"/>
            <a:ext cx="288000" cy="28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20541" y="1315179"/>
            <a:ext cx="43432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</a:p>
        </p:txBody>
      </p:sp>
      <p:cxnSp>
        <p:nvCxnSpPr>
          <p:cNvPr id="26" name="直接箭头连接符 25"/>
          <p:cNvCxnSpPr>
            <a:stCxn id="5" idx="3"/>
            <a:endCxn id="19" idx="1"/>
          </p:cNvCxnSpPr>
          <p:nvPr/>
        </p:nvCxnSpPr>
        <p:spPr>
          <a:xfrm flipV="1">
            <a:off x="4348839" y="1501877"/>
            <a:ext cx="1207656" cy="14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任意多边形 26"/>
          <p:cNvSpPr/>
          <p:nvPr/>
        </p:nvSpPr>
        <p:spPr>
          <a:xfrm>
            <a:off x="5225139" y="1485900"/>
            <a:ext cx="4069080" cy="929640"/>
          </a:xfrm>
          <a:custGeom>
            <a:avLst/>
            <a:gdLst>
              <a:gd name="connsiteX0" fmla="*/ 0 w 4099560"/>
              <a:gd name="connsiteY0" fmla="*/ 0 h 914400"/>
              <a:gd name="connsiteX1" fmla="*/ 15240 w 4099560"/>
              <a:gd name="connsiteY1" fmla="*/ 914400 h 914400"/>
              <a:gd name="connsiteX2" fmla="*/ 4099560 w 4099560"/>
              <a:gd name="connsiteY2" fmla="*/ 830580 h 914400"/>
              <a:gd name="connsiteX3" fmla="*/ 4069080 w 4099560"/>
              <a:gd name="connsiteY3" fmla="*/ 167640 h 914400"/>
              <a:gd name="connsiteX4" fmla="*/ 4069080 w 4099560"/>
              <a:gd name="connsiteY4" fmla="*/ 167640 h 914400"/>
              <a:gd name="connsiteX0" fmla="*/ 0 w 4099560"/>
              <a:gd name="connsiteY0" fmla="*/ 0 h 914400"/>
              <a:gd name="connsiteX1" fmla="*/ 15240 w 4099560"/>
              <a:gd name="connsiteY1" fmla="*/ 914400 h 914400"/>
              <a:gd name="connsiteX2" fmla="*/ 4099560 w 4099560"/>
              <a:gd name="connsiteY2" fmla="*/ 906780 h 914400"/>
              <a:gd name="connsiteX3" fmla="*/ 4069080 w 4099560"/>
              <a:gd name="connsiteY3" fmla="*/ 167640 h 914400"/>
              <a:gd name="connsiteX4" fmla="*/ 4069080 w 4099560"/>
              <a:gd name="connsiteY4" fmla="*/ 167640 h 914400"/>
              <a:gd name="connsiteX0" fmla="*/ 0 w 4107180"/>
              <a:gd name="connsiteY0" fmla="*/ 0 h 914400"/>
              <a:gd name="connsiteX1" fmla="*/ 15240 w 4107180"/>
              <a:gd name="connsiteY1" fmla="*/ 914400 h 914400"/>
              <a:gd name="connsiteX2" fmla="*/ 4107180 w 4107180"/>
              <a:gd name="connsiteY2" fmla="*/ 906780 h 914400"/>
              <a:gd name="connsiteX3" fmla="*/ 4069080 w 4107180"/>
              <a:gd name="connsiteY3" fmla="*/ 167640 h 914400"/>
              <a:gd name="connsiteX4" fmla="*/ 4069080 w 4107180"/>
              <a:gd name="connsiteY4" fmla="*/ 167640 h 914400"/>
              <a:gd name="connsiteX0" fmla="*/ 0 w 4084320"/>
              <a:gd name="connsiteY0" fmla="*/ 0 h 937260"/>
              <a:gd name="connsiteX1" fmla="*/ 15240 w 4084320"/>
              <a:gd name="connsiteY1" fmla="*/ 914400 h 937260"/>
              <a:gd name="connsiteX2" fmla="*/ 4084320 w 4084320"/>
              <a:gd name="connsiteY2" fmla="*/ 937260 h 937260"/>
              <a:gd name="connsiteX3" fmla="*/ 4069080 w 4084320"/>
              <a:gd name="connsiteY3" fmla="*/ 167640 h 937260"/>
              <a:gd name="connsiteX4" fmla="*/ 4069080 w 4084320"/>
              <a:gd name="connsiteY4" fmla="*/ 167640 h 937260"/>
              <a:gd name="connsiteX0" fmla="*/ 0 w 4069080"/>
              <a:gd name="connsiteY0" fmla="*/ 0 h 937260"/>
              <a:gd name="connsiteX1" fmla="*/ 15240 w 4069080"/>
              <a:gd name="connsiteY1" fmla="*/ 914400 h 937260"/>
              <a:gd name="connsiteX2" fmla="*/ 4061460 w 4069080"/>
              <a:gd name="connsiteY2" fmla="*/ 937260 h 937260"/>
              <a:gd name="connsiteX3" fmla="*/ 4069080 w 4069080"/>
              <a:gd name="connsiteY3" fmla="*/ 167640 h 937260"/>
              <a:gd name="connsiteX4" fmla="*/ 4069080 w 4069080"/>
              <a:gd name="connsiteY4" fmla="*/ 167640 h 937260"/>
              <a:gd name="connsiteX0" fmla="*/ 0 w 4099560"/>
              <a:gd name="connsiteY0" fmla="*/ 0 h 937260"/>
              <a:gd name="connsiteX1" fmla="*/ 15240 w 4099560"/>
              <a:gd name="connsiteY1" fmla="*/ 914400 h 937260"/>
              <a:gd name="connsiteX2" fmla="*/ 4099560 w 4099560"/>
              <a:gd name="connsiteY2" fmla="*/ 937260 h 937260"/>
              <a:gd name="connsiteX3" fmla="*/ 4069080 w 4099560"/>
              <a:gd name="connsiteY3" fmla="*/ 167640 h 937260"/>
              <a:gd name="connsiteX4" fmla="*/ 4069080 w 4099560"/>
              <a:gd name="connsiteY4" fmla="*/ 167640 h 937260"/>
              <a:gd name="connsiteX0" fmla="*/ 0 w 4069080"/>
              <a:gd name="connsiteY0" fmla="*/ 0 h 929640"/>
              <a:gd name="connsiteX1" fmla="*/ 15240 w 4069080"/>
              <a:gd name="connsiteY1" fmla="*/ 914400 h 929640"/>
              <a:gd name="connsiteX2" fmla="*/ 4069080 w 4069080"/>
              <a:gd name="connsiteY2" fmla="*/ 929640 h 929640"/>
              <a:gd name="connsiteX3" fmla="*/ 4069080 w 4069080"/>
              <a:gd name="connsiteY3" fmla="*/ 167640 h 929640"/>
              <a:gd name="connsiteX4" fmla="*/ 4069080 w 4069080"/>
              <a:gd name="connsiteY4" fmla="*/ 1676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9080" h="929640">
                <a:moveTo>
                  <a:pt x="0" y="0"/>
                </a:moveTo>
                <a:lnTo>
                  <a:pt x="15240" y="914400"/>
                </a:lnTo>
                <a:lnTo>
                  <a:pt x="4069080" y="929640"/>
                </a:lnTo>
                <a:lnTo>
                  <a:pt x="4069080" y="167640"/>
                </a:lnTo>
                <a:lnTo>
                  <a:pt x="4069080" y="167640"/>
                </a:lnTo>
              </a:path>
            </a:pathLst>
          </a:custGeom>
          <a:noFill/>
          <a:ln w="38100">
            <a:solidFill>
              <a:schemeClr val="tx1"/>
            </a:solidFill>
            <a:headEnd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783445" y="1508029"/>
            <a:ext cx="337153" cy="3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6"/>
            <a:endCxn id="23" idx="1"/>
          </p:cNvCxnSpPr>
          <p:nvPr/>
        </p:nvCxnSpPr>
        <p:spPr>
          <a:xfrm>
            <a:off x="9432402" y="1492209"/>
            <a:ext cx="321409" cy="1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flipV="1">
            <a:off x="10215476" y="1485169"/>
            <a:ext cx="970366" cy="8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28010" y="240738"/>
            <a:ext cx="46786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个残差模块（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版本）或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个残差模块（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版本）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295" y="302808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3" name="矩形 32"/>
          <p:cNvSpPr/>
          <p:nvPr/>
        </p:nvSpPr>
        <p:spPr>
          <a:xfrm>
            <a:off x="2304477" y="2908055"/>
            <a:ext cx="3659801" cy="17553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82726" y="328393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32890" y="4976473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6" name="矩形 35"/>
          <p:cNvSpPr/>
          <p:nvPr/>
        </p:nvSpPr>
        <p:spPr>
          <a:xfrm>
            <a:off x="2305073" y="4856439"/>
            <a:ext cx="5205568" cy="17553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83321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413803" y="3028089"/>
            <a:ext cx="811335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19×19 +1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棋盘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放弃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04206" y="3299460"/>
            <a:ext cx="1743610" cy="97555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输出棋盘上每个位置的行棋概率和放弃行棋的概率。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656093" y="3174591"/>
            <a:ext cx="2013881" cy="120690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95926" y="328393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>
            <a:stCxn id="33" idx="3"/>
            <a:endCxn id="40" idx="1"/>
          </p:cNvCxnSpPr>
          <p:nvPr/>
        </p:nvCxnSpPr>
        <p:spPr>
          <a:xfrm flipV="1">
            <a:off x="5964278" y="3778046"/>
            <a:ext cx="691815" cy="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404842" y="5232318"/>
            <a:ext cx="811335" cy="10053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个神经元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57825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954772" y="5232318"/>
            <a:ext cx="771508" cy="10053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个神经元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61562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49708" y="5247063"/>
            <a:ext cx="1743610" cy="97555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当前棋局的评估值</a:t>
            </a:r>
          </a:p>
        </p:txBody>
      </p:sp>
      <p:sp>
        <p:nvSpPr>
          <p:cNvPr id="48" name="矩形 47"/>
          <p:cNvSpPr/>
          <p:nvPr/>
        </p:nvSpPr>
        <p:spPr>
          <a:xfrm>
            <a:off x="8201595" y="5372101"/>
            <a:ext cx="2013881" cy="70104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36" idx="3"/>
            <a:endCxn id="48" idx="1"/>
          </p:cNvCxnSpPr>
          <p:nvPr/>
        </p:nvCxnSpPr>
        <p:spPr>
          <a:xfrm flipV="1">
            <a:off x="7510641" y="5722621"/>
            <a:ext cx="690954" cy="11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555448" y="4663440"/>
            <a:ext cx="1743610" cy="97555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估值网络输出</a:t>
            </a:r>
          </a:p>
        </p:txBody>
      </p:sp>
      <p:sp>
        <p:nvSpPr>
          <p:cNvPr id="51" name="矩形 50"/>
          <p:cNvSpPr/>
          <p:nvPr/>
        </p:nvSpPr>
        <p:spPr>
          <a:xfrm>
            <a:off x="8807887" y="3177144"/>
            <a:ext cx="1743610" cy="97555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策略网络输出</a:t>
            </a:r>
          </a:p>
        </p:txBody>
      </p:sp>
      <p:sp>
        <p:nvSpPr>
          <p:cNvPr id="52" name="任意多边形 51"/>
          <p:cNvSpPr/>
          <p:nvPr/>
        </p:nvSpPr>
        <p:spPr>
          <a:xfrm>
            <a:off x="1498959" y="3787140"/>
            <a:ext cx="815340" cy="960120"/>
          </a:xfrm>
          <a:custGeom>
            <a:avLst/>
            <a:gdLst>
              <a:gd name="connsiteX0" fmla="*/ 0 w 815340"/>
              <a:gd name="connsiteY0" fmla="*/ 960120 h 960120"/>
              <a:gd name="connsiteX1" fmla="*/ 396240 w 815340"/>
              <a:gd name="connsiteY1" fmla="*/ 0 h 960120"/>
              <a:gd name="connsiteX2" fmla="*/ 815340 w 815340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960120">
                <a:moveTo>
                  <a:pt x="0" y="960120"/>
                </a:moveTo>
                <a:lnTo>
                  <a:pt x="396240" y="0"/>
                </a:lnTo>
                <a:lnTo>
                  <a:pt x="81534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任意多边形 52"/>
          <p:cNvSpPr/>
          <p:nvPr/>
        </p:nvSpPr>
        <p:spPr>
          <a:xfrm flipV="1">
            <a:off x="1506579" y="4732020"/>
            <a:ext cx="815340" cy="960120"/>
          </a:xfrm>
          <a:custGeom>
            <a:avLst/>
            <a:gdLst>
              <a:gd name="connsiteX0" fmla="*/ 0 w 815340"/>
              <a:gd name="connsiteY0" fmla="*/ 960120 h 960120"/>
              <a:gd name="connsiteX1" fmla="*/ 396240 w 815340"/>
              <a:gd name="connsiteY1" fmla="*/ 0 h 960120"/>
              <a:gd name="connsiteX2" fmla="*/ 815340 w 815340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960120">
                <a:moveTo>
                  <a:pt x="0" y="960120"/>
                </a:moveTo>
                <a:lnTo>
                  <a:pt x="396240" y="0"/>
                </a:lnTo>
                <a:lnTo>
                  <a:pt x="81534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796711" y="4732020"/>
            <a:ext cx="691815" cy="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376920" y="840613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314316" y="824774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248772" y="3109839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248772" y="5086057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461026" y="3107407"/>
            <a:ext cx="4202007" cy="1200329"/>
          </a:xfrm>
          <a:prstGeom prst="rect">
            <a:avLst/>
          </a:prstGeom>
          <a:solidFill>
            <a:srgbClr val="86F260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每个批量完成之后，对卷积层的输出做一次均值为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、方差为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的归一化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，防止数据漂移</a:t>
            </a:r>
          </a:p>
        </p:txBody>
      </p:sp>
      <p:cxnSp>
        <p:nvCxnSpPr>
          <p:cNvPr id="61" name="直接箭头连接符 60"/>
          <p:cNvCxnSpPr/>
          <p:nvPr/>
        </p:nvCxnSpPr>
        <p:spPr>
          <a:xfrm flipH="1" flipV="1">
            <a:off x="3813206" y="2239985"/>
            <a:ext cx="1544619" cy="738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对于象棋、围棋这类的棋类问题，不可能依靠穷举的办法解决。</a:t>
            </a:r>
          </a:p>
        </p:txBody>
      </p:sp>
    </p:spTree>
    <p:extLst>
      <p:ext uri="{BB962C8B-B14F-4D97-AF65-F5344CB8AC3E}">
        <p14:creationId xmlns:p14="http://schemas.microsoft.com/office/powerpoint/2010/main" val="15943016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6354" y="1447800"/>
                <a:ext cx="10998925" cy="5410200"/>
              </a:xfrm>
            </p:spPr>
            <p:txBody>
              <a:bodyPr/>
              <a:lstStyle/>
              <a:p>
                <a:r>
                  <a:rPr lang="zh-CN" altLang="en-US" dirty="0"/>
                  <a:t>节点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次模拟的收益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（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AlphaGo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）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/>
                  <a:t>是估值网络的输出，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是一次模拟结果</a:t>
                </a:r>
                <a:endParaRPr lang="en-US" altLang="zh-CN" sz="2400" dirty="0"/>
              </a:p>
              <a:p>
                <a:r>
                  <a:rPr lang="zh-CN" altLang="en-US" dirty="0"/>
                  <a:t>平均收益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:r>
                  <a:rPr lang="en-US" altLang="zh-CN" dirty="0" err="1"/>
                  <a:t>s</a:t>
                </a:r>
                <a:r>
                  <a:rPr lang="en-US" altLang="zh-CN" baseline="-25000" dirty="0" err="1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处落子后的棋局</a:t>
                </a:r>
                <a:endParaRPr lang="en-US" altLang="zh-CN" dirty="0"/>
              </a:p>
              <a:p>
                <a:r>
                  <a:rPr lang="zh-CN" altLang="en-US" dirty="0"/>
                  <a:t>探索项</a:t>
                </a:r>
                <a:endParaRPr lang="en-US" altLang="zh-CN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其中：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/>
                  <a:t>为模拟次数、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为策略网络在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出下棋的概率，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为加权系数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6354" y="1447800"/>
                <a:ext cx="10998925" cy="5410200"/>
              </a:xfrm>
              <a:blipFill>
                <a:blip r:embed="rId2"/>
                <a:stretch>
                  <a:fillRect t="-1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4894217" y="3697738"/>
            <a:ext cx="3100503" cy="448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30240" y="4284617"/>
            <a:ext cx="2264480" cy="1027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中的</a:t>
            </a:r>
            <a:r>
              <a:rPr lang="en-US" altLang="zh-CN" dirty="0"/>
              <a:t>MCTS</a:t>
            </a:r>
            <a:endParaRPr lang="zh-CN" altLang="en-US" dirty="0"/>
          </a:p>
        </p:txBody>
      </p:sp>
      <p:sp>
        <p:nvSpPr>
          <p:cNvPr id="2" name="右箭头 1"/>
          <p:cNvSpPr/>
          <p:nvPr/>
        </p:nvSpPr>
        <p:spPr>
          <a:xfrm>
            <a:off x="6966857" y="2107474"/>
            <a:ext cx="583474" cy="130629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570757" y="1927893"/>
                <a:ext cx="26897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𝑣𝑎𝑙𝑢𝑒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757" y="1927893"/>
                <a:ext cx="26897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94720" y="3900503"/>
                <a:ext cx="226574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20" y="3900503"/>
                <a:ext cx="2265748" cy="492443"/>
              </a:xfrm>
              <a:prstGeom prst="rect">
                <a:avLst/>
              </a:prstGeom>
              <a:blipFill>
                <a:blip r:embed="rId4"/>
                <a:stretch>
                  <a:fillRect r="-538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569234" y="953498"/>
            <a:ext cx="1783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AlphaGo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Zero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804366" y="1463826"/>
            <a:ext cx="478971" cy="479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</p:spPr>
            <p:txBody>
              <a:bodyPr/>
              <a:lstStyle/>
              <a:p>
                <a:r>
                  <a:rPr lang="zh-CN" altLang="en-US" dirty="0"/>
                  <a:t>选择过程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代替信心上限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，优先选择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大的子节点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遇到叶节点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结束，该节点被选中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生成过程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的所有子节点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规定了最大的节点深度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模拟过程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用估值网络输出取代模拟过程：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规定了总的模拟次数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  <a:blipFill>
                <a:blip r:embed="rId2"/>
                <a:stretch>
                  <a:fillRect t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02" y="1633140"/>
            <a:ext cx="2670279" cy="33652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715795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233952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786945" y="527883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endCxn id="4" idx="0"/>
          </p:cNvCxnSpPr>
          <p:nvPr/>
        </p:nvCxnSpPr>
        <p:spPr>
          <a:xfrm flipH="1">
            <a:off x="7877795" y="4834019"/>
            <a:ext cx="406234" cy="4443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5" idx="0"/>
          </p:cNvCxnSpPr>
          <p:nvPr/>
        </p:nvCxnSpPr>
        <p:spPr>
          <a:xfrm>
            <a:off x="8289721" y="4832738"/>
            <a:ext cx="106231" cy="4455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0"/>
          </p:cNvCxnSpPr>
          <p:nvPr/>
        </p:nvCxnSpPr>
        <p:spPr>
          <a:xfrm>
            <a:off x="8320619" y="4834019"/>
            <a:ext cx="628326" cy="4448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528093" y="4340935"/>
                <a:ext cx="4877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93" y="4340935"/>
                <a:ext cx="4877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 animBg="1"/>
      <p:bldP spid="27" grpId="0" animBg="1"/>
      <p:bldP spid="27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回传过程</a:t>
            </a:r>
          </a:p>
        </p:txBody>
      </p:sp>
      <p:sp>
        <p:nvSpPr>
          <p:cNvPr id="4" name="椭圆 3"/>
          <p:cNvSpPr/>
          <p:nvPr/>
        </p:nvSpPr>
        <p:spPr>
          <a:xfrm>
            <a:off x="5014452" y="240560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14452" y="327428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4452" y="40690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4452" y="493136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6452" y="485731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stCxn id="7" idx="0"/>
            <a:endCxn id="6" idx="4"/>
          </p:cNvCxnSpPr>
          <p:nvPr/>
        </p:nvCxnSpPr>
        <p:spPr>
          <a:xfrm flipV="1">
            <a:off x="5140452" y="4321076"/>
            <a:ext cx="0" cy="610289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0"/>
            <a:endCxn id="5" idx="4"/>
          </p:cNvCxnSpPr>
          <p:nvPr/>
        </p:nvCxnSpPr>
        <p:spPr>
          <a:xfrm flipV="1">
            <a:off x="5140452" y="3526285"/>
            <a:ext cx="0" cy="542791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4" idx="4"/>
          </p:cNvCxnSpPr>
          <p:nvPr/>
        </p:nvCxnSpPr>
        <p:spPr>
          <a:xfrm flipV="1">
            <a:off x="5140452" y="2657605"/>
            <a:ext cx="0" cy="616680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81692" y="4026056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4072" y="3190001"/>
            <a:ext cx="53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8326" y="232171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4997" y="233155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4997" y="320023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997" y="401774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4997" y="483526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01640" y="438044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78780" y="356387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486400" y="2695030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59775" y="2854321"/>
            <a:ext cx="1763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的收益回传到其祖先节点，回传过程中要注意正负号的变化，一方的正收益对于另一方就是负的。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677932" y="2695030"/>
            <a:ext cx="562848" cy="7052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693788" y="3501977"/>
            <a:ext cx="545100" cy="2957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608320" y="4189705"/>
            <a:ext cx="630568" cy="7726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685552" y="4026056"/>
            <a:ext cx="490312" cy="207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200487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968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9290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0746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9968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9290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60746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>
            <a:stCxn id="31" idx="4"/>
            <a:endCxn id="32" idx="0"/>
          </p:cNvCxnSpPr>
          <p:nvPr/>
        </p:nvCxnSpPr>
        <p:spPr>
          <a:xfrm flipH="1">
            <a:off x="7307686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4"/>
            <a:endCxn id="35" idx="0"/>
          </p:cNvCxnSpPr>
          <p:nvPr/>
        </p:nvCxnSpPr>
        <p:spPr>
          <a:xfrm>
            <a:off x="7307686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3"/>
            <a:endCxn id="33" idx="0"/>
          </p:cNvCxnSpPr>
          <p:nvPr/>
        </p:nvCxnSpPr>
        <p:spPr>
          <a:xfrm flipH="1">
            <a:off x="6400906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5"/>
            <a:endCxn id="34" idx="0"/>
          </p:cNvCxnSpPr>
          <p:nvPr/>
        </p:nvCxnSpPr>
        <p:spPr>
          <a:xfrm>
            <a:off x="7384855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  <a:endCxn id="36" idx="0"/>
          </p:cNvCxnSpPr>
          <p:nvPr/>
        </p:nvCxnSpPr>
        <p:spPr>
          <a:xfrm flipH="1">
            <a:off x="6400906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5"/>
            <a:endCxn id="37" idx="0"/>
          </p:cNvCxnSpPr>
          <p:nvPr/>
        </p:nvCxnSpPr>
        <p:spPr>
          <a:xfrm>
            <a:off x="7384054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0306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9628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064124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35" idx="4"/>
            <a:endCxn id="44" idx="0"/>
          </p:cNvCxnSpPr>
          <p:nvPr/>
        </p:nvCxnSpPr>
        <p:spPr>
          <a:xfrm>
            <a:off x="7307686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5" idx="3"/>
            <a:endCxn id="45" idx="0"/>
          </p:cNvCxnSpPr>
          <p:nvPr/>
        </p:nvCxnSpPr>
        <p:spPr>
          <a:xfrm flipH="1">
            <a:off x="6404284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5" idx="5"/>
            <a:endCxn id="46" idx="0"/>
          </p:cNvCxnSpPr>
          <p:nvPr/>
        </p:nvCxnSpPr>
        <p:spPr>
          <a:xfrm>
            <a:off x="7384054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126199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2539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21861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86458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539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1861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986458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>
            <a:stCxn id="72" idx="4"/>
            <a:endCxn id="73" idx="0"/>
          </p:cNvCxnSpPr>
          <p:nvPr/>
        </p:nvCxnSpPr>
        <p:spPr>
          <a:xfrm flipH="1">
            <a:off x="2233398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3" idx="4"/>
            <a:endCxn id="76" idx="0"/>
          </p:cNvCxnSpPr>
          <p:nvPr/>
        </p:nvCxnSpPr>
        <p:spPr>
          <a:xfrm>
            <a:off x="2233398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2" idx="3"/>
            <a:endCxn id="74" idx="0"/>
          </p:cNvCxnSpPr>
          <p:nvPr/>
        </p:nvCxnSpPr>
        <p:spPr>
          <a:xfrm flipH="1">
            <a:off x="1326618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2" idx="5"/>
            <a:endCxn id="75" idx="0"/>
          </p:cNvCxnSpPr>
          <p:nvPr/>
        </p:nvCxnSpPr>
        <p:spPr>
          <a:xfrm>
            <a:off x="2310567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3" idx="3"/>
            <a:endCxn id="77" idx="0"/>
          </p:cNvCxnSpPr>
          <p:nvPr/>
        </p:nvCxnSpPr>
        <p:spPr>
          <a:xfrm flipH="1">
            <a:off x="1326618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3" idx="5"/>
            <a:endCxn id="78" idx="0"/>
          </p:cNvCxnSpPr>
          <p:nvPr/>
        </p:nvCxnSpPr>
        <p:spPr>
          <a:xfrm>
            <a:off x="2309766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212877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22199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989836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>
            <a:stCxn id="76" idx="4"/>
            <a:endCxn id="85" idx="0"/>
          </p:cNvCxnSpPr>
          <p:nvPr/>
        </p:nvCxnSpPr>
        <p:spPr>
          <a:xfrm>
            <a:off x="2233398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6" idx="3"/>
            <a:endCxn id="86" idx="0"/>
          </p:cNvCxnSpPr>
          <p:nvPr/>
        </p:nvCxnSpPr>
        <p:spPr>
          <a:xfrm flipH="1">
            <a:off x="1329996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5"/>
            <a:endCxn id="87" idx="0"/>
          </p:cNvCxnSpPr>
          <p:nvPr/>
        </p:nvCxnSpPr>
        <p:spPr>
          <a:xfrm>
            <a:off x="2309766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720306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29628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64124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/>
          <p:cNvCxnSpPr>
            <a:endCxn id="91" idx="0"/>
          </p:cNvCxnSpPr>
          <p:nvPr/>
        </p:nvCxnSpPr>
        <p:spPr>
          <a:xfrm>
            <a:off x="7307686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92" idx="0"/>
          </p:cNvCxnSpPr>
          <p:nvPr/>
        </p:nvCxnSpPr>
        <p:spPr>
          <a:xfrm flipH="1">
            <a:off x="6404284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93" idx="0"/>
          </p:cNvCxnSpPr>
          <p:nvPr/>
        </p:nvCxnSpPr>
        <p:spPr>
          <a:xfrm>
            <a:off x="7384054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353999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85036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96163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233398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403090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434127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445254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282489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21734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72518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319508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865642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232688" y="5010823"/>
            <a:ext cx="23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每个节点记录总收益、行棋到该节点的概率和被选择次数。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21632" y="2345632"/>
            <a:ext cx="1015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依次被选中，最终被选中的节点为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H="1">
            <a:off x="2636470" y="2897397"/>
            <a:ext cx="766721" cy="313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H="1">
            <a:off x="2529145" y="3491967"/>
            <a:ext cx="777935" cy="85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8597806" y="3474193"/>
            <a:ext cx="1446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的子节点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，策略网络计算出从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到这些节点的概率，并设置总收益为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，选中次数为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 flipH="1">
            <a:off x="7748027" y="4864422"/>
            <a:ext cx="773411" cy="642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 flipH="1">
            <a:off x="8301049" y="4991388"/>
            <a:ext cx="250738" cy="422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flipH="1" flipV="1">
            <a:off x="2637258" y="2217110"/>
            <a:ext cx="767223" cy="495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文本框 197"/>
          <p:cNvSpPr txBox="1"/>
          <p:nvPr/>
        </p:nvSpPr>
        <p:spPr>
          <a:xfrm>
            <a:off x="3157952" y="696364"/>
            <a:ext cx="120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从根节点开始，选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Q+u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最大的子节点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2481928" y="1069341"/>
            <a:ext cx="599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 flipH="1">
            <a:off x="6626956" y="4667153"/>
            <a:ext cx="1894482" cy="756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74080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41312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40" grpId="0"/>
      <p:bldP spid="145" grpId="0"/>
      <p:bldP spid="146" grpId="0"/>
      <p:bldP spid="155" grpId="0"/>
      <p:bldP spid="198" grpId="0"/>
      <p:bldP spid="69" grpId="0"/>
      <p:bldP spid="7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898635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9783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9105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58894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89783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9105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58894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9005834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4"/>
            <a:endCxn id="8" idx="0"/>
          </p:cNvCxnSpPr>
          <p:nvPr/>
        </p:nvCxnSpPr>
        <p:spPr>
          <a:xfrm>
            <a:off x="9005834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0"/>
          </p:cNvCxnSpPr>
          <p:nvPr/>
        </p:nvCxnSpPr>
        <p:spPr>
          <a:xfrm flipH="1">
            <a:off x="8099054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5"/>
            <a:endCxn id="7" idx="0"/>
          </p:cNvCxnSpPr>
          <p:nvPr/>
        </p:nvCxnSpPr>
        <p:spPr>
          <a:xfrm>
            <a:off x="9083003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  <a:endCxn id="9" idx="0"/>
          </p:cNvCxnSpPr>
          <p:nvPr/>
        </p:nvCxnSpPr>
        <p:spPr>
          <a:xfrm flipH="1">
            <a:off x="8099054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5"/>
            <a:endCxn id="10" idx="0"/>
          </p:cNvCxnSpPr>
          <p:nvPr/>
        </p:nvCxnSpPr>
        <p:spPr>
          <a:xfrm>
            <a:off x="9082202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0121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443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62272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8" idx="4"/>
            <a:endCxn id="17" idx="0"/>
          </p:cNvCxnSpPr>
          <p:nvPr/>
        </p:nvCxnSpPr>
        <p:spPr>
          <a:xfrm>
            <a:off x="9005834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8" idx="0"/>
          </p:cNvCxnSpPr>
          <p:nvPr/>
        </p:nvCxnSpPr>
        <p:spPr>
          <a:xfrm flipH="1">
            <a:off x="8102432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5"/>
            <a:endCxn id="19" idx="0"/>
          </p:cNvCxnSpPr>
          <p:nvPr/>
        </p:nvCxnSpPr>
        <p:spPr>
          <a:xfrm>
            <a:off x="9082202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0121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99443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762272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endCxn id="23" idx="0"/>
          </p:cNvCxnSpPr>
          <p:nvPr/>
        </p:nvCxnSpPr>
        <p:spPr>
          <a:xfrm>
            <a:off x="9005834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0"/>
          </p:cNvCxnSpPr>
          <p:nvPr/>
        </p:nvCxnSpPr>
        <p:spPr>
          <a:xfrm flipH="1">
            <a:off x="8102432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082202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90858" y="19521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21895" y="31189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33022" y="428582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0257" y="58163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9502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60286" y="540030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07276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41338" y="423680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317" y="3064992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78247" y="1961588"/>
            <a:ext cx="4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4120" y="88066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653424" y="3868011"/>
            <a:ext cx="959938" cy="43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150774" y="2125055"/>
            <a:ext cx="1381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值依次上传到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的祖先节点，更新这些节点的总收益和选择次数（选择次数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），注意正负号的切换。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7646084" y="3447572"/>
            <a:ext cx="967278" cy="178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7527458" y="2270773"/>
            <a:ext cx="1044195" cy="693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7527458" y="1237932"/>
            <a:ext cx="1020973" cy="128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577314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57651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6973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7573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57651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6973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37573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stCxn id="45" idx="4"/>
            <a:endCxn id="46" idx="0"/>
          </p:cNvCxnSpPr>
          <p:nvPr/>
        </p:nvCxnSpPr>
        <p:spPr>
          <a:xfrm flipH="1">
            <a:off x="2684513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>
            <a:off x="2684513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7" idx="0"/>
          </p:cNvCxnSpPr>
          <p:nvPr/>
        </p:nvCxnSpPr>
        <p:spPr>
          <a:xfrm flipH="1">
            <a:off x="1777733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5"/>
            <a:endCxn id="48" idx="0"/>
          </p:cNvCxnSpPr>
          <p:nvPr/>
        </p:nvCxnSpPr>
        <p:spPr>
          <a:xfrm>
            <a:off x="2761682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6" idx="3"/>
            <a:endCxn id="50" idx="0"/>
          </p:cNvCxnSpPr>
          <p:nvPr/>
        </p:nvCxnSpPr>
        <p:spPr>
          <a:xfrm flipH="1">
            <a:off x="1777733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6" idx="5"/>
            <a:endCxn id="51" idx="0"/>
          </p:cNvCxnSpPr>
          <p:nvPr/>
        </p:nvCxnSpPr>
        <p:spPr>
          <a:xfrm>
            <a:off x="2760881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57989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7311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40951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49" idx="4"/>
            <a:endCxn id="58" idx="0"/>
          </p:cNvCxnSpPr>
          <p:nvPr/>
        </p:nvCxnSpPr>
        <p:spPr>
          <a:xfrm>
            <a:off x="2684513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9" idx="3"/>
            <a:endCxn id="59" idx="0"/>
          </p:cNvCxnSpPr>
          <p:nvPr/>
        </p:nvCxnSpPr>
        <p:spPr>
          <a:xfrm flipH="1">
            <a:off x="1781111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5"/>
            <a:endCxn id="60" idx="0"/>
          </p:cNvCxnSpPr>
          <p:nvPr/>
        </p:nvCxnSpPr>
        <p:spPr>
          <a:xfrm>
            <a:off x="2760881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257989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67311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440951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64" idx="0"/>
          </p:cNvCxnSpPr>
          <p:nvPr/>
        </p:nvCxnSpPr>
        <p:spPr>
          <a:xfrm>
            <a:off x="2684513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65" idx="0"/>
          </p:cNvCxnSpPr>
          <p:nvPr/>
        </p:nvCxnSpPr>
        <p:spPr>
          <a:xfrm flipH="1">
            <a:off x="1781111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6" idx="0"/>
          </p:cNvCxnSpPr>
          <p:nvPr/>
        </p:nvCxnSpPr>
        <p:spPr>
          <a:xfrm>
            <a:off x="2760881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79917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10954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22081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59316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98561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49345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96335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42469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861246" y="3646337"/>
            <a:ext cx="931479" cy="657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824060" y="2904583"/>
            <a:ext cx="1350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用估值网络的输出代替模拟结果，作为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11849" y="88618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4482" y="743052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5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中的深度强化学习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50292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MCTS</a:t>
            </a:r>
            <a:r>
              <a:rPr lang="zh-CN" altLang="en-US" dirty="0"/>
              <a:t>结合到深度强化学习中</a:t>
            </a:r>
          </a:p>
        </p:txBody>
      </p:sp>
      <p:sp>
        <p:nvSpPr>
          <p:cNvPr id="4" name="矩形 3"/>
          <p:cNvSpPr/>
          <p:nvPr/>
        </p:nvSpPr>
        <p:spPr>
          <a:xfrm>
            <a:off x="1095848" y="2421752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5" name="流程图: 可选过程 4"/>
          <p:cNvSpPr/>
          <p:nvPr/>
        </p:nvSpPr>
        <p:spPr>
          <a:xfrm>
            <a:off x="3067592" y="2278569"/>
            <a:ext cx="1460863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自我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对弈产生的数据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3735" y="2349485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  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7272403" y="2345293"/>
            <a:ext cx="1276464" cy="78585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cxnSp>
        <p:nvCxnSpPr>
          <p:cNvPr id="9" name="直接箭头连接符 8"/>
          <p:cNvCxnSpPr>
            <a:stCxn id="4" idx="3"/>
            <a:endCxn id="5" idx="1"/>
          </p:cNvCxnSpPr>
          <p:nvPr/>
        </p:nvCxnSpPr>
        <p:spPr>
          <a:xfrm flipV="1">
            <a:off x="2372312" y="2740317"/>
            <a:ext cx="6952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  <a:endCxn id="6" idx="1"/>
          </p:cNvCxnSpPr>
          <p:nvPr/>
        </p:nvCxnSpPr>
        <p:spPr>
          <a:xfrm>
            <a:off x="4528455" y="2740317"/>
            <a:ext cx="695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>
          <a:xfrm flipV="1">
            <a:off x="6359115" y="2738221"/>
            <a:ext cx="913288" cy="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548867" y="2740317"/>
            <a:ext cx="804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4" idx="2"/>
          </p:cNvCxnSpPr>
          <p:nvPr/>
        </p:nvCxnSpPr>
        <p:spPr>
          <a:xfrm flipV="1">
            <a:off x="1734080" y="3058883"/>
            <a:ext cx="0" cy="601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1734080" y="3596638"/>
            <a:ext cx="7618924" cy="639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9344295" y="2731608"/>
            <a:ext cx="0" cy="8650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314538" y="1779828"/>
            <a:ext cx="1442676" cy="78585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的强化学习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8899" y="4304917"/>
            <a:ext cx="1701752" cy="93559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流程图: 可选过程 36"/>
          <p:cNvSpPr/>
          <p:nvPr/>
        </p:nvSpPr>
        <p:spPr>
          <a:xfrm>
            <a:off x="3058883" y="4304917"/>
            <a:ext cx="1460863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自我对弈产生的数据</a:t>
            </a:r>
          </a:p>
        </p:txBody>
      </p:sp>
      <p:sp>
        <p:nvSpPr>
          <p:cNvPr id="38" name="矩形 37"/>
          <p:cNvSpPr/>
          <p:nvPr/>
        </p:nvSpPr>
        <p:spPr>
          <a:xfrm>
            <a:off x="5215026" y="4375833"/>
            <a:ext cx="125324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训练策略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39" name="矩形 38"/>
          <p:cNvSpPr/>
          <p:nvPr/>
        </p:nvSpPr>
        <p:spPr>
          <a:xfrm>
            <a:off x="7263693" y="4371641"/>
            <a:ext cx="1714843" cy="78585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cxnSp>
        <p:nvCxnSpPr>
          <p:cNvPr id="40" name="直接箭头连接符 39"/>
          <p:cNvCxnSpPr>
            <a:stCxn id="36" idx="3"/>
            <a:endCxn id="37" idx="1"/>
          </p:cNvCxnSpPr>
          <p:nvPr/>
        </p:nvCxnSpPr>
        <p:spPr>
          <a:xfrm flipV="1">
            <a:off x="2420651" y="4766665"/>
            <a:ext cx="638232" cy="6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7" idx="3"/>
            <a:endCxn id="38" idx="1"/>
          </p:cNvCxnSpPr>
          <p:nvPr/>
        </p:nvCxnSpPr>
        <p:spPr>
          <a:xfrm>
            <a:off x="4519746" y="4766665"/>
            <a:ext cx="695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3"/>
            <a:endCxn id="39" idx="1"/>
          </p:cNvCxnSpPr>
          <p:nvPr/>
        </p:nvCxnSpPr>
        <p:spPr>
          <a:xfrm flipV="1">
            <a:off x="6468266" y="4764569"/>
            <a:ext cx="795427" cy="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984295" y="4766665"/>
            <a:ext cx="804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569775" y="5228413"/>
            <a:ext cx="0" cy="458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1569775" y="5622986"/>
            <a:ext cx="8218657" cy="6390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9779723" y="4757956"/>
            <a:ext cx="0" cy="8650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07092" y="3913820"/>
            <a:ext cx="1752648" cy="78585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Zero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的强化学习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pPr lvl="3"/>
                <a:endParaRPr lang="en-US" altLang="zh-CN" dirty="0"/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en-US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估值网络：</a:t>
                </a:r>
                <a:r>
                  <a:rPr lang="en-US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:r>
                  <a:rPr lang="zh-CN" altLang="en-US" dirty="0"/>
                  <a:t>其中：</a:t>
                </a:r>
                <a:r>
                  <a:rPr lang="zh-CN" altLang="zh-CN" dirty="0"/>
                  <a:t>获胜时</a:t>
                </a:r>
                <a:r>
                  <a:rPr lang="en-US" altLang="zh-CN" dirty="0"/>
                  <a:t>z</a:t>
                </a:r>
                <a:r>
                  <a:rPr lang="zh-CN" altLang="zh-CN" dirty="0"/>
                  <a:t>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，失败时为</a:t>
                </a:r>
                <a:r>
                  <a:rPr lang="en-US" altLang="zh-CN" dirty="0"/>
                  <a:t>-1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为估值网络的输出</a:t>
                </a:r>
                <a:endParaRPr lang="en-US" altLang="zh-CN" dirty="0"/>
              </a:p>
              <a:p>
                <a:pPr marL="822960" lvl="3" indent="0">
                  <a:buNone/>
                </a:pPr>
                <a:endParaRPr lang="en-US" altLang="zh-CN" dirty="0"/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zh-CN" altLang="en-US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策略网络：</a:t>
                </a:r>
                <a:r>
                  <a:rPr lang="en-US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−…−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600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MCTS</a:t>
                </a:r>
                <a:r>
                  <a:rPr lang="zh-CN" altLang="en-US" dirty="0"/>
                  <a:t>给出的每个落子点的概率（含放弃）</a:t>
                </a:r>
                <a:endParaRPr lang="en-US" altLang="zh-CN" dirty="0"/>
              </a:p>
              <a:p>
                <a:pPr lvl="1" indent="0" algn="just">
                  <a:buNone/>
                </a:pPr>
                <a:r>
                  <a:rPr lang="en-US" altLang="zh-CN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为策略网络输出的每个落子点的概率（含放弃）</a:t>
                </a:r>
                <a:endParaRPr lang="en-US" altLang="zh-CN" dirty="0"/>
              </a:p>
              <a:p>
                <a:pPr lvl="3" indent="0" algn="just">
                  <a:buNone/>
                </a:pP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/>
                  <a:t>总损失函数：</a:t>
                </a:r>
                <a:r>
                  <a:rPr lang="zh-CN" altLang="zh-CN" kern="1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0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371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zh-CN" altLang="en-US" dirty="0"/>
                  <a:t>选中次数转化为概率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对选择次数进行优化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8501341" y="27068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540" y="381941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593760" y="381941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479586" y="384212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4" idx="4"/>
            <a:endCxn id="5" idx="0"/>
          </p:cNvCxnSpPr>
          <p:nvPr/>
        </p:nvCxnSpPr>
        <p:spPr>
          <a:xfrm flipH="1">
            <a:off x="8608540" y="292289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0"/>
          </p:cNvCxnSpPr>
          <p:nvPr/>
        </p:nvCxnSpPr>
        <p:spPr>
          <a:xfrm flipH="1">
            <a:off x="7701760" y="289126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5"/>
            <a:endCxn id="7" idx="0"/>
          </p:cNvCxnSpPr>
          <p:nvPr/>
        </p:nvCxnSpPr>
        <p:spPr>
          <a:xfrm>
            <a:off x="8685709" y="2891263"/>
            <a:ext cx="901877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83343" y="228753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58341" y="3719295"/>
            <a:ext cx="84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(a, 7)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74675" y="3501292"/>
            <a:ext cx="85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(b, 20)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79304" y="3719295"/>
            <a:ext cx="8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13)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8607739" y="406704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276703" y="403541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684908" y="403541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7711105" y="405091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7380069" y="401928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788274" y="401928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9586785" y="4087293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9255749" y="4055661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663954" y="4055661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433387" y="2564319"/>
                <a:ext cx="4001673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=0.175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87" y="2564319"/>
                <a:ext cx="4001673" cy="78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443029" y="3314053"/>
                <a:ext cx="3656257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20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29" y="3314053"/>
                <a:ext cx="3656257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401626" y="4241553"/>
                <a:ext cx="3973460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13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=0.325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26" y="4241553"/>
                <a:ext cx="3973460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799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引入多样性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00525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防止走向错误的方向，人为引入噪声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对策略网络的输出增加噪声</a:t>
                </a:r>
                <a:endParaRPr lang="en-US" altLang="zh-CN" dirty="0"/>
              </a:p>
              <a:p>
                <a:r>
                  <a:rPr lang="zh-CN" altLang="en-US" dirty="0"/>
                  <a:t>狄利克雷分布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通过参数</a:t>
                </a:r>
                <a:r>
                  <a:rPr lang="zh-CN" altLang="zh-CN" dirty="0"/>
                  <a:t>可以产生一些符合一定条件的概率分布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控制参数：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</a:t>
                </a:r>
                <a:r>
                  <a:rPr lang="zh-CN" altLang="en-US" dirty="0"/>
                  <a:t>：概率分布向量的长度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α</a:t>
                </a:r>
                <a:r>
                  <a:rPr lang="zh-CN" altLang="en-US" dirty="0"/>
                  <a:t>：</a:t>
                </a:r>
                <a:r>
                  <a:rPr lang="zh-CN" altLang="zh-CN" dirty="0"/>
                  <a:t>分布浓度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比较小时，产生的概率分布多数为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，少数比较大</a:t>
                </a:r>
                <a:endParaRPr lang="en-US" altLang="zh-CN" dirty="0"/>
              </a:p>
              <a:p>
                <a:r>
                  <a:rPr lang="zh-CN" altLang="en-US" dirty="0"/>
                  <a:t>落子概率：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：策略网络输出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：狄利克雷分布采样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005251"/>
              </a:xfrm>
              <a:blipFill>
                <a:blip r:embed="rId2"/>
                <a:stretch>
                  <a:fillRect t="-1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352787" y="5138057"/>
            <a:ext cx="4659086" cy="635726"/>
            <a:chOff x="3762094" y="5138057"/>
            <a:chExt cx="4659086" cy="635726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762094" y="5765075"/>
              <a:ext cx="4659086" cy="87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4537158" y="5251270"/>
              <a:ext cx="17417" cy="52251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602575" y="5138057"/>
              <a:ext cx="1" cy="6357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5817316" y="5617038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997216" y="559962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6405139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113408" y="560833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7302130" y="5612680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7019104" y="560832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718653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8125088" y="561703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885599" y="5612683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271540" y="561268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434136" y="560832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098854" y="560397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4815829" y="559962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429786" y="5325289"/>
            <a:ext cx="4659086" cy="635726"/>
            <a:chOff x="3762094" y="5138057"/>
            <a:chExt cx="4659086" cy="635726"/>
          </a:xfrm>
        </p:grpSpPr>
        <p:cxnSp>
          <p:nvCxnSpPr>
            <p:cNvPr id="31" name="直接箭头连接符 30"/>
            <p:cNvCxnSpPr/>
            <p:nvPr/>
          </p:nvCxnSpPr>
          <p:spPr>
            <a:xfrm>
              <a:off x="3762094" y="5765075"/>
              <a:ext cx="4659086" cy="87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537158" y="5251270"/>
              <a:ext cx="17417" cy="52251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7602575" y="5138057"/>
              <a:ext cx="1" cy="6357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5817316" y="5617038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3997216" y="559962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6405139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6113408" y="560833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7302130" y="5612680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7019104" y="560832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6718653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8125088" y="561703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7885599" y="5612683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4271540" y="561268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5434136" y="560832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5098854" y="560397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4815829" y="559962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43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探索的合理性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0689"/>
            <a:ext cx="10363200" cy="4572000"/>
          </a:xfrm>
        </p:spPr>
        <p:txBody>
          <a:bodyPr/>
          <a:lstStyle/>
          <a:p>
            <a:r>
              <a:rPr lang="zh-CN" altLang="en-US" dirty="0"/>
              <a:t>引入噪声会引起“不良反应”吗</a:t>
            </a:r>
            <a:endParaRPr lang="en-US" altLang="zh-CN" dirty="0"/>
          </a:p>
          <a:p>
            <a:r>
              <a:rPr lang="en-US" altLang="zh-CN" dirty="0"/>
              <a:t>MCTS</a:t>
            </a:r>
            <a:r>
              <a:rPr lang="zh-CN" altLang="en-US" dirty="0"/>
              <a:t>的“纠错”能力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59" y="2278055"/>
            <a:ext cx="2668391" cy="336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50559" y="3091833"/>
                <a:ext cx="3090974" cy="877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59" y="3091833"/>
                <a:ext cx="3090974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50559" y="4197404"/>
                <a:ext cx="4141710" cy="101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d>
                            <m:d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59" y="4197404"/>
                <a:ext cx="4141710" cy="1018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3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人类下棋的思考过程</a:t>
            </a:r>
            <a:endParaRPr lang="en-US" altLang="zh-CN" dirty="0"/>
          </a:p>
          <a:p>
            <a:pPr lvl="1"/>
            <a:r>
              <a:rPr lang="zh-CN" altLang="en-US" dirty="0"/>
              <a:t>向前看若干步</a:t>
            </a:r>
            <a:endParaRPr lang="en-US" altLang="zh-CN" dirty="0"/>
          </a:p>
          <a:p>
            <a:pPr lvl="1"/>
            <a:r>
              <a:rPr lang="zh-CN" altLang="en-US" dirty="0"/>
              <a:t>从最不利的情景中选择最有利的走法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92" y="3370451"/>
            <a:ext cx="6662057" cy="28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18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6147" y="18469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5" name="矩形 4"/>
          <p:cNvSpPr/>
          <p:nvPr/>
        </p:nvSpPr>
        <p:spPr>
          <a:xfrm>
            <a:off x="1112520" y="16764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6147" y="26379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7" name="矩形 6"/>
          <p:cNvSpPr/>
          <p:nvPr/>
        </p:nvSpPr>
        <p:spPr>
          <a:xfrm>
            <a:off x="1296147" y="40567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1112520" y="38862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6147" y="48477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68779" y="5862733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乙方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53554" y="1110562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甲方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3581400" y="3214169"/>
            <a:ext cx="1181100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甲乙双方对弈产生的数据</a:t>
            </a:r>
          </a:p>
        </p:txBody>
      </p:sp>
      <p:cxnSp>
        <p:nvCxnSpPr>
          <p:cNvPr id="15" name="直接箭头连接符 14"/>
          <p:cNvCxnSpPr>
            <a:stCxn id="5" idx="3"/>
          </p:cNvCxnSpPr>
          <p:nvPr/>
        </p:nvCxnSpPr>
        <p:spPr>
          <a:xfrm>
            <a:off x="2796540" y="2552704"/>
            <a:ext cx="784860" cy="1007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3"/>
          </p:cNvCxnSpPr>
          <p:nvPr/>
        </p:nvCxnSpPr>
        <p:spPr>
          <a:xfrm flipV="1">
            <a:off x="2796540" y="3811480"/>
            <a:ext cx="784860" cy="951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234941" y="3285085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cxnSp>
        <p:nvCxnSpPr>
          <p:cNvPr id="22" name="直接箭头连接符 21"/>
          <p:cNvCxnSpPr>
            <a:stCxn id="13" idx="3"/>
            <a:endCxn id="21" idx="1"/>
          </p:cNvCxnSpPr>
          <p:nvPr/>
        </p:nvCxnSpPr>
        <p:spPr>
          <a:xfrm>
            <a:off x="4762500" y="3675917"/>
            <a:ext cx="472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254987" y="18469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28" name="矩形 27"/>
          <p:cNvSpPr/>
          <p:nvPr/>
        </p:nvSpPr>
        <p:spPr>
          <a:xfrm>
            <a:off x="7071360" y="16764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54987" y="26379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30" name="矩形 29"/>
          <p:cNvSpPr/>
          <p:nvPr/>
        </p:nvSpPr>
        <p:spPr>
          <a:xfrm>
            <a:off x="7254987" y="40567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31" name="矩形 30"/>
          <p:cNvSpPr/>
          <p:nvPr/>
        </p:nvSpPr>
        <p:spPr>
          <a:xfrm>
            <a:off x="7071360" y="38862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54987" y="48477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</a:p>
        </p:txBody>
      </p:sp>
      <p:cxnSp>
        <p:nvCxnSpPr>
          <p:cNvPr id="33" name="直接箭头连接符 32"/>
          <p:cNvCxnSpPr>
            <a:stCxn id="21" idx="3"/>
            <a:endCxn id="28" idx="1"/>
          </p:cNvCxnSpPr>
          <p:nvPr/>
        </p:nvCxnSpPr>
        <p:spPr>
          <a:xfrm flipV="1">
            <a:off x="6370321" y="2552704"/>
            <a:ext cx="701039" cy="112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96404" y="3481572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71362" y="347293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流程图: 决策 37"/>
              <p:cNvSpPr/>
              <p:nvPr/>
            </p:nvSpPr>
            <p:spPr>
              <a:xfrm>
                <a:off x="9464039" y="3055003"/>
                <a:ext cx="1592581" cy="620790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胜率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38" name="流程图: 决策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39" y="3055003"/>
                <a:ext cx="1592581" cy="620790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/>
          <p:cNvCxnSpPr/>
          <p:nvPr/>
        </p:nvCxnSpPr>
        <p:spPr>
          <a:xfrm>
            <a:off x="10260329" y="2555773"/>
            <a:ext cx="0" cy="50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8" idx="3"/>
          </p:cNvCxnSpPr>
          <p:nvPr/>
        </p:nvCxnSpPr>
        <p:spPr>
          <a:xfrm>
            <a:off x="8755380" y="2552704"/>
            <a:ext cx="151256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9622097" y="4352498"/>
            <a:ext cx="1276464" cy="8138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用更新版策略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估值网络代替当前版</a:t>
            </a:r>
          </a:p>
        </p:txBody>
      </p:sp>
      <p:cxnSp>
        <p:nvCxnSpPr>
          <p:cNvPr id="45" name="直接箭头连接符 44"/>
          <p:cNvCxnSpPr>
            <a:stCxn id="38" idx="2"/>
            <a:endCxn id="44" idx="0"/>
          </p:cNvCxnSpPr>
          <p:nvPr/>
        </p:nvCxnSpPr>
        <p:spPr>
          <a:xfrm flipH="1">
            <a:off x="10260329" y="3675793"/>
            <a:ext cx="1" cy="676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9296609" y="3687461"/>
            <a:ext cx="16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267949" y="5166364"/>
            <a:ext cx="0" cy="1203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38" idx="3"/>
          </p:cNvCxnSpPr>
          <p:nvPr/>
        </p:nvCxnSpPr>
        <p:spPr>
          <a:xfrm flipH="1">
            <a:off x="11056620" y="3365398"/>
            <a:ext cx="4267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11468101" y="3357778"/>
            <a:ext cx="6591" cy="3020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41020" y="6370324"/>
            <a:ext cx="109347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541020" y="2540537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533400" y="4732024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543953" y="2531009"/>
            <a:ext cx="1" cy="38393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898561" y="3066892"/>
            <a:ext cx="55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1188721" y="-177223"/>
            <a:ext cx="10363200" cy="1143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的强化学习过程</a:t>
            </a:r>
          </a:p>
        </p:txBody>
      </p:sp>
    </p:spTree>
    <p:extLst>
      <p:ext uri="{BB962C8B-B14F-4D97-AF65-F5344CB8AC3E}">
        <p14:creationId xmlns:p14="http://schemas.microsoft.com/office/powerpoint/2010/main" val="3622836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6806"/>
            <a:ext cx="10363200" cy="4572000"/>
          </a:xfrm>
        </p:spPr>
        <p:txBody>
          <a:bodyPr/>
          <a:lstStyle/>
          <a:p>
            <a:r>
              <a:rPr lang="zh-CN" altLang="en-US" dirty="0"/>
              <a:t>早期的</a:t>
            </a:r>
            <a:r>
              <a:rPr lang="en-US" altLang="zh-CN" dirty="0" err="1"/>
              <a:t>AlphaGo</a:t>
            </a:r>
            <a:r>
              <a:rPr lang="zh-CN" altLang="en-US" dirty="0"/>
              <a:t>：</a:t>
            </a:r>
            <a:r>
              <a:rPr lang="en-US" altLang="zh-CN" dirty="0"/>
              <a:t>176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</a:p>
          <a:p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  <a:r>
              <a:rPr lang="zh-CN" altLang="en-US" dirty="0"/>
              <a:t>：</a:t>
            </a:r>
            <a:r>
              <a:rPr lang="en-US" altLang="zh-CN" dirty="0"/>
              <a:t>48</a:t>
            </a:r>
            <a:r>
              <a:rPr lang="zh-CN" altLang="en-US" dirty="0"/>
              <a:t>个</a:t>
            </a:r>
            <a:r>
              <a:rPr lang="en-US" altLang="zh-CN" dirty="0"/>
              <a:t>TPU+</a:t>
            </a:r>
            <a:r>
              <a:rPr lang="zh-CN" altLang="en-US" dirty="0"/>
              <a:t>多台服务器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TPU+</a:t>
            </a:r>
            <a:r>
              <a:rPr lang="zh-CN" altLang="en-US" dirty="0"/>
              <a:t>一台服务器</a:t>
            </a:r>
            <a:endParaRPr lang="en-US" altLang="zh-CN" dirty="0"/>
          </a:p>
          <a:p>
            <a:pPr lvl="1"/>
            <a:r>
              <a:rPr lang="zh-CN" altLang="en-US" dirty="0"/>
              <a:t>训练</a:t>
            </a:r>
            <a:r>
              <a:rPr lang="en-US" altLang="zh-CN" dirty="0"/>
              <a:t>3</a:t>
            </a:r>
            <a:r>
              <a:rPr lang="zh-CN" altLang="en-US" dirty="0"/>
              <a:t>天后，可以战胜</a:t>
            </a:r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</a:p>
          <a:p>
            <a:pPr lvl="1"/>
            <a:r>
              <a:rPr lang="zh-CN" altLang="en-US" dirty="0"/>
              <a:t>训练</a:t>
            </a:r>
            <a:r>
              <a:rPr lang="en-US" altLang="zh-CN" dirty="0"/>
              <a:t>40</a:t>
            </a:r>
            <a:r>
              <a:rPr lang="zh-CN" altLang="en-US" dirty="0"/>
              <a:t>天后，可以战胜</a:t>
            </a:r>
            <a:r>
              <a:rPr lang="en-US" altLang="zh-CN" dirty="0" err="1"/>
              <a:t>AlphaGo</a:t>
            </a:r>
            <a:r>
              <a:rPr lang="en-US" altLang="zh-CN"/>
              <a:t> 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3568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0491" y="1726475"/>
            <a:ext cx="10363200" cy="4572000"/>
          </a:xfrm>
        </p:spPr>
        <p:txBody>
          <a:bodyPr/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r>
              <a:rPr lang="zh-CN" altLang="en-US" dirty="0"/>
              <a:t>从零学习</a:t>
            </a:r>
            <a:endParaRPr lang="en-US" altLang="zh-CN" dirty="0"/>
          </a:p>
          <a:p>
            <a:pPr lvl="1"/>
            <a:r>
              <a:rPr lang="zh-CN" altLang="en-US" dirty="0"/>
              <a:t>不再使用人类棋手的数据</a:t>
            </a:r>
            <a:endParaRPr lang="en-US" altLang="zh-CN" dirty="0"/>
          </a:p>
          <a:p>
            <a:pPr lvl="1"/>
            <a:r>
              <a:rPr lang="zh-CN" altLang="en-US" dirty="0"/>
              <a:t>不再使用人类提供的特征</a:t>
            </a:r>
            <a:endParaRPr lang="en-US" altLang="zh-CN" dirty="0"/>
          </a:p>
          <a:p>
            <a:pPr lvl="1"/>
            <a:r>
              <a:rPr lang="zh-CN" altLang="en-US" dirty="0"/>
              <a:t>“放弃”也是通过学习得到</a:t>
            </a:r>
            <a:endParaRPr lang="en-US" altLang="zh-CN" dirty="0"/>
          </a:p>
          <a:p>
            <a:r>
              <a:rPr lang="zh-CN" altLang="en-US" dirty="0"/>
              <a:t>将策略网络和估值网络融合为一个网络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MCTS</a:t>
            </a:r>
            <a:r>
              <a:rPr lang="zh-CN" altLang="en-US" dirty="0"/>
              <a:t>中舍弃了模拟过程，用估值结果代替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MCTS</a:t>
            </a:r>
            <a:r>
              <a:rPr lang="zh-CN" altLang="en-US" dirty="0"/>
              <a:t>结合到深度强化学习中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097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3.8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604"/>
            <a:ext cx="10363200" cy="4572000"/>
          </a:xfrm>
        </p:spPr>
        <p:txBody>
          <a:bodyPr/>
          <a:lstStyle/>
          <a:p>
            <a:r>
              <a:rPr lang="zh-CN" altLang="en-US" dirty="0"/>
              <a:t>通过分钱币问题引出了计算机下棋问题</a:t>
            </a:r>
            <a:endParaRPr lang="en-US" altLang="zh-CN" dirty="0"/>
          </a:p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极大模型</a:t>
            </a:r>
            <a:endParaRPr lang="en-US" altLang="zh-CN" dirty="0"/>
          </a:p>
          <a:p>
            <a:r>
              <a:rPr lang="en-US" altLang="zh-CN" dirty="0"/>
              <a:t>α-β</a:t>
            </a:r>
            <a:r>
              <a:rPr lang="zh-CN" altLang="en-US" dirty="0"/>
              <a:t>剪枝算法</a:t>
            </a:r>
            <a:endParaRPr lang="en-US" altLang="zh-CN" dirty="0"/>
          </a:p>
          <a:p>
            <a:r>
              <a:rPr lang="zh-CN" altLang="en-US" dirty="0"/>
              <a:t>蒙特卡洛树搜索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原理</a:t>
            </a:r>
            <a:endParaRPr lang="en-US" altLang="zh-CN" dirty="0"/>
          </a:p>
          <a:p>
            <a:r>
              <a:rPr lang="zh-CN" altLang="en-US" dirty="0"/>
              <a:t>深度强化学习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en-US" altLang="zh-CN" dirty="0"/>
              <a:t> Zero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133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212093</TotalTime>
  <Words>5315</Words>
  <Application>Microsoft Macintosh PowerPoint</Application>
  <PresentationFormat>Widescreen</PresentationFormat>
  <Paragraphs>1116</Paragraphs>
  <Slides>93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0" baseType="lpstr">
      <vt:lpstr>等线</vt:lpstr>
      <vt:lpstr>楷体_GB2312</vt:lpstr>
      <vt:lpstr>黑体</vt:lpstr>
      <vt:lpstr>宋体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4_Equity</vt:lpstr>
      <vt:lpstr>公式</vt:lpstr>
      <vt:lpstr>第三章 对抗搜索</vt:lpstr>
      <vt:lpstr>棋类人机大战简史</vt:lpstr>
      <vt:lpstr>棋类人机大战简史</vt:lpstr>
      <vt:lpstr>PowerPoint Presentation</vt:lpstr>
      <vt:lpstr>3.1 可以穷举吗？</vt:lpstr>
      <vt:lpstr>PowerPoint Presentation</vt:lpstr>
      <vt:lpstr>可以穷举吗？</vt:lpstr>
      <vt:lpstr>小结</vt:lpstr>
      <vt:lpstr>3.2 极小-极大模型</vt:lpstr>
      <vt:lpstr>极小-极大模型</vt:lpstr>
      <vt:lpstr>限定深度就可以穷举吗？</vt:lpstr>
      <vt:lpstr>小结</vt:lpstr>
      <vt:lpstr>极小-极大模型存在的问题</vt:lpstr>
      <vt:lpstr>人如何处理这个问题呢？</vt:lpstr>
      <vt:lpstr>3.3 α-β剪枝算法</vt:lpstr>
      <vt:lpstr>α-β剪枝算法</vt:lpstr>
      <vt:lpstr>PowerPoint Presentation</vt:lpstr>
      <vt:lpstr>如何估值？</vt:lpstr>
      <vt:lpstr>α-β剪枝效果如何？</vt:lpstr>
      <vt:lpstr>PowerPoint Presentation</vt:lpstr>
      <vt:lpstr>几点注意</vt:lpstr>
      <vt:lpstr>练习题</vt:lpstr>
      <vt:lpstr>小结</vt:lpstr>
      <vt:lpstr>为什么-剪枝方法在围棋上失效？</vt:lpstr>
      <vt:lpstr>3.4 蒙特卡洛方法</vt:lpstr>
      <vt:lpstr>蒲丰投针问题</vt:lpstr>
      <vt:lpstr>PowerPoint Presentation</vt:lpstr>
      <vt:lpstr>PowerPoint Presentation</vt:lpstr>
      <vt:lpstr>棋局的蒙特卡洛评估</vt:lpstr>
      <vt:lpstr>蒙特卡洛树搜索（MCTS: Monte Carlo Tree Search）</vt:lpstr>
      <vt:lpstr>蒙特卡洛树搜索过程</vt:lpstr>
      <vt:lpstr>选择策略</vt:lpstr>
      <vt:lpstr>选择策略：多臂老虎机模型</vt:lpstr>
      <vt:lpstr>信心上限算法（UCB：Upper Confidence Bound）</vt:lpstr>
      <vt:lpstr>信心上限的计算</vt:lpstr>
      <vt:lpstr>信心上限树算法UCT</vt:lpstr>
      <vt:lpstr>信心上限树算法示例</vt:lpstr>
      <vt:lpstr>信心上限树算法</vt:lpstr>
      <vt:lpstr>UCT算法示例</vt:lpstr>
      <vt:lpstr>蒙特卡洛树搜索的效果</vt:lpstr>
      <vt:lpstr>小结</vt:lpstr>
      <vt:lpstr>3.5 AlphaGo原理</vt:lpstr>
      <vt:lpstr>AlphaGo用的两类网络</vt:lpstr>
      <vt:lpstr>策略网络</vt:lpstr>
      <vt:lpstr>策略网络</vt:lpstr>
      <vt:lpstr>PowerPoint Presentation</vt:lpstr>
      <vt:lpstr>策略网络</vt:lpstr>
      <vt:lpstr>策略网络的目标：像人类那样下棋</vt:lpstr>
      <vt:lpstr>估值网络</vt:lpstr>
      <vt:lpstr>估值网络</vt:lpstr>
      <vt:lpstr>估值网络</vt:lpstr>
      <vt:lpstr>与蒙特卡洛树搜索融合</vt:lpstr>
      <vt:lpstr>PowerPoint Presentation</vt:lpstr>
      <vt:lpstr>PowerPoint Presentation</vt:lpstr>
      <vt:lpstr>PowerPoint Presentation</vt:lpstr>
      <vt:lpstr>AlphaGo的MCTS过程</vt:lpstr>
      <vt:lpstr>PowerPoint Presentation</vt:lpstr>
      <vt:lpstr>PowerPoint Presentation</vt:lpstr>
      <vt:lpstr>AlphaGo如何确定走步？</vt:lpstr>
      <vt:lpstr>小结</vt:lpstr>
      <vt:lpstr>3.6 围棋中的深度强化学习方法</vt:lpstr>
      <vt:lpstr>围棋中的深度强化学习方法</vt:lpstr>
      <vt:lpstr>深度强化学习的关键问题</vt:lpstr>
      <vt:lpstr>围棋中的深度强化学习方法</vt:lpstr>
      <vt:lpstr>1，基于策略梯度的强化学习</vt:lpstr>
      <vt:lpstr>基于策略梯度的强化学习流程</vt:lpstr>
      <vt:lpstr>基于策略梯度的强化学习</vt:lpstr>
      <vt:lpstr>2，基于价值评估的强化学习</vt:lpstr>
      <vt:lpstr>基于价值评估的强化学习</vt:lpstr>
      <vt:lpstr>3，基于演员-评价方法的强化学习</vt:lpstr>
      <vt:lpstr>基于演员-评价方法的强化学习</vt:lpstr>
      <vt:lpstr>基于演员-评价方法的强化学习</vt:lpstr>
      <vt:lpstr>基于演员-评价方法的强化学习</vt:lpstr>
      <vt:lpstr>PowerPoint Presentation</vt:lpstr>
      <vt:lpstr>基于演员-评价方法的强化学习</vt:lpstr>
      <vt:lpstr>小结</vt:lpstr>
      <vt:lpstr>3.7 AlphaGo Zero原理</vt:lpstr>
      <vt:lpstr>AlphaGo Zero的网络结构</vt:lpstr>
      <vt:lpstr>PowerPoint Presentation</vt:lpstr>
      <vt:lpstr>AlphaGo Zero中的MCTS</vt:lpstr>
      <vt:lpstr>PowerPoint Presentation</vt:lpstr>
      <vt:lpstr>PowerPoint Presentation</vt:lpstr>
      <vt:lpstr>PowerPoint Presentation</vt:lpstr>
      <vt:lpstr>PowerPoint Presentation</vt:lpstr>
      <vt:lpstr>AlphaGo Zero中的深度强化学习</vt:lpstr>
      <vt:lpstr>PowerPoint Presentation</vt:lpstr>
      <vt:lpstr>PowerPoint Presentation</vt:lpstr>
      <vt:lpstr>引入多样性</vt:lpstr>
      <vt:lpstr>探索的合理性</vt:lpstr>
      <vt:lpstr>AlphaGo Zero的强化学习过程</vt:lpstr>
      <vt:lpstr>硬件构成</vt:lpstr>
      <vt:lpstr>小结</vt:lpstr>
      <vt:lpstr>3.8 总结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7237</cp:revision>
  <dcterms:created xsi:type="dcterms:W3CDTF">2011-04-24T18:48:21Z</dcterms:created>
  <dcterms:modified xsi:type="dcterms:W3CDTF">2022-06-13T06:04:56Z</dcterms:modified>
</cp:coreProperties>
</file>